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sldIdLst>
    <p:sldId id="257" r:id="rId2"/>
    <p:sldId id="281" r:id="rId3"/>
    <p:sldId id="278" r:id="rId4"/>
    <p:sldId id="289" r:id="rId5"/>
    <p:sldId id="283" r:id="rId6"/>
    <p:sldId id="286" r:id="rId7"/>
    <p:sldId id="285" r:id="rId8"/>
    <p:sldId id="270" r:id="rId9"/>
    <p:sldId id="271" r:id="rId10"/>
    <p:sldId id="272" r:id="rId11"/>
    <p:sldId id="288" r:id="rId12"/>
    <p:sldId id="294" r:id="rId13"/>
    <p:sldId id="274" r:id="rId14"/>
    <p:sldId id="292" r:id="rId15"/>
    <p:sldId id="293" r:id="rId16"/>
    <p:sldId id="290" r:id="rId17"/>
    <p:sldId id="262" r:id="rId18"/>
  </p:sldIdLst>
  <p:sldSz cx="12192000" cy="6858000"/>
  <p:notesSz cx="6858000" cy="9144000"/>
  <p:embeddedFontLst>
    <p:embeddedFont>
      <p:font typeface="Arial Black" panose="020B0A04020102020204" pitchFamily="34" charset="0"/>
      <p:bold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맑은 고딕" panose="020B0503020000020004" pitchFamily="50" charset="-127"/>
      <p:regular r:id="rId26"/>
      <p:bold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3"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FF00"/>
    <a:srgbClr val="404040"/>
    <a:srgbClr val="5799D4"/>
    <a:srgbClr val="EC7A2C"/>
    <a:srgbClr val="4D4D4D"/>
    <a:srgbClr val="C7004C"/>
    <a:srgbClr val="FF65A0"/>
    <a:srgbClr val="D3D3D3"/>
    <a:srgbClr val="FFAB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76" autoAdjust="0"/>
    <p:restoredTop sz="94660"/>
  </p:normalViewPr>
  <p:slideViewPr>
    <p:cSldViewPr snapToGrid="0">
      <p:cViewPr varScale="1">
        <p:scale>
          <a:sx n="72" d="100"/>
          <a:sy n="72" d="100"/>
        </p:scale>
        <p:origin x="45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27T10:16:48.347" idx="1">
    <p:pos x="10" y="10"/>
    <p:text>Board를 만들며 고민한 부분은 board 전체 GND를 결정하는 것이었습니다. 이러한 3가지 GND가 선택지로 가능했는데, OS test는 Hole을 이용하여 측정할 것이기에 TDR시 GND를 switch로 결정하는 것에 따라 board 전체 ground가 바뀌게 만들지, 아니면 가장 많이 사용될 DGND를 전체 ground로 깔고 TDR 시 ground는 switch 로 결정할 지 고민 끝에 OS를 찍을 때 Board 의 안정성과 No Image FA뿐 아니라 DCR Test 에서 각 경로의 저항을 측정할 때에도 이 board를 사용하므로 그 때 ground 안정성을 위해 전체를 DGND로 결정하였습니다. 그리고 TDR 측정 시 안정성을 보장하기 위해 단순히 GND 결정 스위치에서 ground를 선으로 연결하지 않고 TDR Ground를 따로 깔아 Ground를 나누어 주었습니다.</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1-27T20:40:12.583" idx="3">
    <p:pos x="6489" y="181"/>
    <p:text>유사성 확인  활용 FA
각 부분 동그라미로
이어서 표시해서 
유사성 표시
이래서 같이 쓰겠다 는
말로 그냥 하기</p:text>
    <p:extLst>
      <p:ext uri="{C676402C-5697-4E1C-873F-D02D1690AC5C}">
        <p15:threadingInfo xmlns:p15="http://schemas.microsoft.com/office/powerpoint/2012/main" timeZoneBias="-5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476BE8F7-8EF6-4880-9F1A-6D10965A8681}" type="datetimeFigureOut">
              <a:rPr lang="ko-KR" altLang="en-US" smtClean="0">
                <a:solidFill>
                  <a:prstClr val="black">
                    <a:tint val="75000"/>
                  </a:prstClr>
                </a:solidFill>
              </a:rPr>
              <a:pPr/>
              <a:t>2021-06-01</a:t>
            </a:fld>
            <a:endParaRPr lang="ko-KR" alt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2A3BBB8-EBE5-4A2B-AB70-89540E1C96C3}"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520708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476BE8F7-8EF6-4880-9F1A-6D10965A8681}" type="datetimeFigureOut">
              <a:rPr lang="ko-KR" altLang="en-US" smtClean="0">
                <a:solidFill>
                  <a:prstClr val="black">
                    <a:tint val="75000"/>
                  </a:prstClr>
                </a:solidFill>
              </a:rPr>
              <a:pPr/>
              <a:t>2021-06-01</a:t>
            </a:fld>
            <a:endParaRPr lang="ko-KR" alt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2A3BBB8-EBE5-4A2B-AB70-89540E1C96C3}"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42632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476BE8F7-8EF6-4880-9F1A-6D10965A8681}" type="datetimeFigureOut">
              <a:rPr lang="ko-KR" altLang="en-US" smtClean="0">
                <a:solidFill>
                  <a:prstClr val="black">
                    <a:tint val="75000"/>
                  </a:prstClr>
                </a:solidFill>
              </a:rPr>
              <a:pPr/>
              <a:t>2021-06-01</a:t>
            </a:fld>
            <a:endParaRPr lang="ko-KR" alt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2A3BBB8-EBE5-4A2B-AB70-89540E1C96C3}"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55154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476BE8F7-8EF6-4880-9F1A-6D10965A8681}" type="datetimeFigureOut">
              <a:rPr lang="ko-KR" altLang="en-US" smtClean="0">
                <a:solidFill>
                  <a:prstClr val="black">
                    <a:tint val="75000"/>
                  </a:prstClr>
                </a:solidFill>
              </a:rPr>
              <a:pPr/>
              <a:t>2021-06-01</a:t>
            </a:fld>
            <a:endParaRPr lang="ko-KR" alt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2A3BBB8-EBE5-4A2B-AB70-89540E1C96C3}"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420282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476BE8F7-8EF6-4880-9F1A-6D10965A8681}" type="datetimeFigureOut">
              <a:rPr lang="ko-KR" altLang="en-US" smtClean="0">
                <a:solidFill>
                  <a:prstClr val="black">
                    <a:tint val="75000"/>
                  </a:prstClr>
                </a:solidFill>
              </a:rPr>
              <a:pPr/>
              <a:t>2021-06-01</a:t>
            </a:fld>
            <a:endParaRPr lang="ko-KR" alt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2A3BBB8-EBE5-4A2B-AB70-89540E1C96C3}"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240298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476BE8F7-8EF6-4880-9F1A-6D10965A8681}" type="datetimeFigureOut">
              <a:rPr lang="ko-KR" altLang="en-US" smtClean="0">
                <a:solidFill>
                  <a:prstClr val="black">
                    <a:tint val="75000"/>
                  </a:prstClr>
                </a:solidFill>
              </a:rPr>
              <a:pPr/>
              <a:t>2021-06-01</a:t>
            </a:fld>
            <a:endParaRPr lang="ko-KR" alt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ko-KR" alt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92A3BBB8-EBE5-4A2B-AB70-89540E1C96C3}"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061514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476BE8F7-8EF6-4880-9F1A-6D10965A8681}" type="datetimeFigureOut">
              <a:rPr lang="ko-KR" altLang="en-US" smtClean="0">
                <a:solidFill>
                  <a:prstClr val="black">
                    <a:tint val="75000"/>
                  </a:prstClr>
                </a:solidFill>
              </a:rPr>
              <a:pPr/>
              <a:t>2021-06-01</a:t>
            </a:fld>
            <a:endParaRPr lang="ko-KR" alt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ko-KR" alt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92A3BBB8-EBE5-4A2B-AB70-89540E1C96C3}"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847700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476BE8F7-8EF6-4880-9F1A-6D10965A8681}" type="datetimeFigureOut">
              <a:rPr lang="ko-KR" altLang="en-US" smtClean="0">
                <a:solidFill>
                  <a:prstClr val="black">
                    <a:tint val="75000"/>
                  </a:prstClr>
                </a:solidFill>
              </a:rPr>
              <a:pPr/>
              <a:t>2021-06-01</a:t>
            </a:fld>
            <a:endParaRPr lang="ko-KR" alt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ko-KR" alt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92A3BBB8-EBE5-4A2B-AB70-89540E1C96C3}"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618280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6BE8F7-8EF6-4880-9F1A-6D10965A8681}" type="datetimeFigureOut">
              <a:rPr lang="ko-KR" altLang="en-US" smtClean="0">
                <a:solidFill>
                  <a:prstClr val="black">
                    <a:tint val="75000"/>
                  </a:prstClr>
                </a:solidFill>
              </a:rPr>
              <a:pPr/>
              <a:t>2021-06-01</a:t>
            </a:fld>
            <a:endParaRPr lang="ko-KR" alt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ko-KR" alt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92A3BBB8-EBE5-4A2B-AB70-89540E1C96C3}"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635975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476BE8F7-8EF6-4880-9F1A-6D10965A8681}" type="datetimeFigureOut">
              <a:rPr lang="ko-KR" altLang="en-US" smtClean="0">
                <a:solidFill>
                  <a:prstClr val="black">
                    <a:tint val="75000"/>
                  </a:prstClr>
                </a:solidFill>
              </a:rPr>
              <a:pPr/>
              <a:t>2021-06-01</a:t>
            </a:fld>
            <a:endParaRPr lang="ko-KR" alt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ko-KR" alt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92A3BBB8-EBE5-4A2B-AB70-89540E1C96C3}"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235814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476BE8F7-8EF6-4880-9F1A-6D10965A8681}" type="datetimeFigureOut">
              <a:rPr lang="ko-KR" altLang="en-US" smtClean="0">
                <a:solidFill>
                  <a:prstClr val="black">
                    <a:tint val="75000"/>
                  </a:prstClr>
                </a:solidFill>
              </a:rPr>
              <a:pPr/>
              <a:t>2021-06-01</a:t>
            </a:fld>
            <a:endParaRPr lang="ko-KR" alt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ko-KR" alt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92A3BBB8-EBE5-4A2B-AB70-89540E1C96C3}"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0170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6BE8F7-8EF6-4880-9F1A-6D10965A8681}" type="datetimeFigureOut">
              <a:rPr lang="ko-KR" altLang="en-US" smtClean="0">
                <a:solidFill>
                  <a:prstClr val="black">
                    <a:tint val="75000"/>
                  </a:prstClr>
                </a:solidFill>
              </a:rPr>
              <a:pPr/>
              <a:t>2021-06-01</a:t>
            </a:fld>
            <a:endParaRPr lang="ko-KR" alt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A3BBB8-EBE5-4A2B-AB70-89540E1C96C3}"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4768985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7.jpe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4" name="평행 사변형 3">
            <a:extLst>
              <a:ext uri="{FF2B5EF4-FFF2-40B4-BE49-F238E27FC236}">
                <a16:creationId xmlns:a16="http://schemas.microsoft.com/office/drawing/2014/main" id="{4C8EBA83-0D62-4503-B4F9-5DC10514F7AA}"/>
              </a:ext>
            </a:extLst>
          </p:cNvPr>
          <p:cNvSpPr/>
          <p:nvPr/>
        </p:nvSpPr>
        <p:spPr>
          <a:xfrm>
            <a:off x="-947197" y="3669175"/>
            <a:ext cx="14086393" cy="3767559"/>
          </a:xfrm>
          <a:prstGeom prst="parallelogram">
            <a:avLst/>
          </a:prstGeom>
          <a:blipFill dpi="0" rotWithShape="1">
            <a:blip r:embed="rId2">
              <a:alphaModFix amt="80000"/>
            </a:blip>
            <a:srcRect/>
            <a:stretch>
              <a:fillRect/>
            </a:stretch>
          </a:blipFill>
          <a:ln>
            <a:noFill/>
          </a:ln>
          <a:effectLst>
            <a:innerShdw blurRad="38100">
              <a:srgbClr val="FFEFF5">
                <a:alpha val="77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직사각형 5">
            <a:extLst>
              <a:ext uri="{FF2B5EF4-FFF2-40B4-BE49-F238E27FC236}">
                <a16:creationId xmlns:a16="http://schemas.microsoft.com/office/drawing/2014/main" id="{5DB046FF-7911-4472-AB11-9C018DDAA8F7}"/>
              </a:ext>
            </a:extLst>
          </p:cNvPr>
          <p:cNvSpPr/>
          <p:nvPr/>
        </p:nvSpPr>
        <p:spPr>
          <a:xfrm>
            <a:off x="1508761" y="570929"/>
            <a:ext cx="9262872" cy="2617896"/>
          </a:xfrm>
          <a:prstGeom prst="rect">
            <a:avLst/>
          </a:prstGeom>
        </p:spPr>
        <p:txBody>
          <a:bodyPr wrap="square">
            <a:spAutoFit/>
          </a:bodyPr>
          <a:lstStyle/>
          <a:p>
            <a:pPr algn="ctr" latinLnBrk="0">
              <a:lnSpc>
                <a:spcPct val="150000"/>
              </a:lnSpc>
              <a:defRPr/>
            </a:pPr>
            <a:r>
              <a:rPr lang="en-US" altLang="ko-KR" sz="6000" b="1" kern="0" dirty="0">
                <a:solidFill>
                  <a:srgbClr val="C7004C"/>
                </a:solidFill>
                <a:latin typeface="Arial Black" panose="020B0A04020102020204" pitchFamily="34" charset="0"/>
                <a:ea typeface="배달의민족 도현" panose="020B0600000101010101" pitchFamily="50" charset="-127"/>
              </a:rPr>
              <a:t>LG </a:t>
            </a:r>
            <a:r>
              <a:rPr lang="en-US" altLang="ko-KR" sz="6000" b="1" kern="0" dirty="0" err="1">
                <a:solidFill>
                  <a:srgbClr val="C7004C"/>
                </a:solidFill>
                <a:latin typeface="Arial Black" panose="020B0A04020102020204" pitchFamily="34" charset="0"/>
                <a:ea typeface="배달의민족 도현" panose="020B0600000101010101" pitchFamily="50" charset="-127"/>
              </a:rPr>
              <a:t>Innotek</a:t>
            </a:r>
            <a:endParaRPr lang="en-US" altLang="ko-KR" sz="6000" b="1" kern="0" dirty="0">
              <a:solidFill>
                <a:srgbClr val="C7004C"/>
              </a:solidFill>
              <a:latin typeface="Arial Black" panose="020B0A04020102020204" pitchFamily="34" charset="0"/>
              <a:ea typeface="배달의민족 도현" panose="020B0600000101010101" pitchFamily="50" charset="-127"/>
            </a:endParaRPr>
          </a:p>
          <a:p>
            <a:pPr algn="ctr" latinLnBrk="0">
              <a:lnSpc>
                <a:spcPct val="150000"/>
              </a:lnSpc>
              <a:defRPr/>
            </a:pPr>
            <a:r>
              <a:rPr lang="en-US" altLang="ko-KR" sz="4000" b="1" kern="0" dirty="0" err="1">
                <a:solidFill>
                  <a:prstClr val="black">
                    <a:lumMod val="75000"/>
                    <a:lumOff val="25000"/>
                  </a:prstClr>
                </a:solidFill>
                <a:latin typeface="Arial Black" panose="020B0A04020102020204" pitchFamily="34" charset="0"/>
                <a:ea typeface="배달의민족 도현" panose="020B0600000101010101" pitchFamily="50" charset="-127"/>
              </a:rPr>
              <a:t>Inno</a:t>
            </a:r>
            <a:r>
              <a:rPr lang="en-US" altLang="ko-KR" sz="4000" b="1" kern="0" dirty="0">
                <a:solidFill>
                  <a:prstClr val="black">
                    <a:lumMod val="75000"/>
                    <a:lumOff val="25000"/>
                  </a:prstClr>
                </a:solidFill>
                <a:latin typeface="Arial Black" panose="020B0A04020102020204" pitchFamily="34" charset="0"/>
                <a:ea typeface="배달의민족 도현" panose="020B0600000101010101" pitchFamily="50" charset="-127"/>
              </a:rPr>
              <a:t>-step</a:t>
            </a:r>
            <a:r>
              <a:rPr lang="ko-KR" altLang="en-US" sz="4000" b="1" kern="0" dirty="0">
                <a:solidFill>
                  <a:prstClr val="black">
                    <a:lumMod val="75000"/>
                    <a:lumOff val="25000"/>
                  </a:prstClr>
                </a:solidFill>
                <a:latin typeface="Arial Black" panose="020B0A04020102020204" pitchFamily="34" charset="0"/>
                <a:ea typeface="배달의민족 도현" panose="020B0600000101010101" pitchFamily="50" charset="-127"/>
              </a:rPr>
              <a:t> </a:t>
            </a:r>
            <a:r>
              <a:rPr lang="en-US" altLang="ko-KR" sz="4000" b="1" kern="0" dirty="0">
                <a:solidFill>
                  <a:prstClr val="black">
                    <a:lumMod val="75000"/>
                    <a:lumOff val="25000"/>
                  </a:prstClr>
                </a:solidFill>
                <a:latin typeface="Arial Black" panose="020B0A04020102020204" pitchFamily="34" charset="0"/>
                <a:ea typeface="배달의민족 도현" panose="020B0600000101010101" pitchFamily="50" charset="-127"/>
              </a:rPr>
              <a:t>Project</a:t>
            </a:r>
            <a:r>
              <a:rPr lang="ko-KR" altLang="en-US" sz="4000" b="1" kern="0" dirty="0">
                <a:solidFill>
                  <a:prstClr val="black">
                    <a:lumMod val="75000"/>
                    <a:lumOff val="25000"/>
                  </a:prstClr>
                </a:solidFill>
                <a:latin typeface="Arial Black" panose="020B0A04020102020204" pitchFamily="34" charset="0"/>
                <a:ea typeface="배달의민족 도현" panose="020B0600000101010101" pitchFamily="50" charset="-127"/>
              </a:rPr>
              <a:t> </a:t>
            </a:r>
            <a:r>
              <a:rPr lang="en-US" altLang="ko-KR" sz="4000" b="1" kern="0" dirty="0">
                <a:solidFill>
                  <a:prstClr val="black">
                    <a:lumMod val="75000"/>
                    <a:lumOff val="25000"/>
                  </a:prstClr>
                </a:solidFill>
                <a:latin typeface="Arial Black" panose="020B0A04020102020204" pitchFamily="34" charset="0"/>
                <a:ea typeface="배달의민족 도현" panose="020B0600000101010101" pitchFamily="50" charset="-127"/>
              </a:rPr>
              <a:t>Presentation</a:t>
            </a:r>
            <a:r>
              <a:rPr lang="en-US" altLang="ko-KR" sz="4000" b="1" kern="0" dirty="0">
                <a:solidFill>
                  <a:prstClr val="black">
                    <a:lumMod val="75000"/>
                    <a:lumOff val="25000"/>
                  </a:prstClr>
                </a:solidFill>
                <a:latin typeface="Arial Black" panose="020B0A04020102020204" pitchFamily="34" charset="0"/>
                <a:ea typeface="a옛날목욕탕B" panose="02020600000000000000" pitchFamily="18" charset="-127"/>
              </a:rPr>
              <a:t> </a:t>
            </a:r>
          </a:p>
          <a:p>
            <a:pPr algn="ctr" latinLnBrk="0">
              <a:lnSpc>
                <a:spcPct val="150000"/>
              </a:lnSpc>
              <a:defRPr/>
            </a:pPr>
            <a:r>
              <a:rPr lang="en-US" altLang="ko-KR" sz="1050" kern="0" dirty="0">
                <a:solidFill>
                  <a:srgbClr val="4D4D4D"/>
                </a:solidFill>
                <a:latin typeface="Arial Black" panose="020B0A04020102020204" pitchFamily="34" charset="0"/>
                <a:ea typeface="a옛날목욕탕B" panose="02020600000000000000" pitchFamily="18" charset="-127"/>
              </a:rPr>
              <a:t>LG </a:t>
            </a:r>
            <a:r>
              <a:rPr lang="en-US" altLang="ko-KR" sz="1050" kern="0" dirty="0" err="1">
                <a:solidFill>
                  <a:srgbClr val="4D4D4D"/>
                </a:solidFill>
                <a:latin typeface="Arial Black" panose="020B0A04020102020204" pitchFamily="34" charset="0"/>
                <a:ea typeface="a옛날목욕탕B" panose="02020600000000000000" pitchFamily="18" charset="-127"/>
              </a:rPr>
              <a:t>Innotek</a:t>
            </a:r>
            <a:r>
              <a:rPr lang="en-US" altLang="ko-KR" sz="1050" kern="0" dirty="0">
                <a:solidFill>
                  <a:srgbClr val="4D4D4D"/>
                </a:solidFill>
                <a:latin typeface="Arial Black" panose="020B0A04020102020204" pitchFamily="34" charset="0"/>
                <a:ea typeface="a옛날목욕탕B" panose="02020600000000000000" pitchFamily="18" charset="-127"/>
              </a:rPr>
              <a:t> 2020 </a:t>
            </a:r>
            <a:r>
              <a:rPr lang="ko-KR" altLang="en-US" sz="1050" kern="0" dirty="0">
                <a:solidFill>
                  <a:srgbClr val="4D4D4D"/>
                </a:solidFill>
                <a:latin typeface="맑은 고딕" panose="020B0503020000020004" pitchFamily="50" charset="-127"/>
                <a:ea typeface="맑은 고딕" panose="020B0503020000020004" pitchFamily="50" charset="-127"/>
              </a:rPr>
              <a:t>하반기 채용 연계형 인턴십 과제 발표</a:t>
            </a:r>
            <a:endParaRPr lang="en-US" altLang="ko-KR" sz="1050" kern="0" dirty="0">
              <a:solidFill>
                <a:srgbClr val="4D4D4D"/>
              </a:solidFill>
              <a:latin typeface="맑은 고딕" panose="020B0503020000020004" pitchFamily="50" charset="-127"/>
              <a:ea typeface="맑은 고딕" panose="020B0503020000020004" pitchFamily="50" charset="-127"/>
            </a:endParaRPr>
          </a:p>
        </p:txBody>
      </p:sp>
      <p:sp>
        <p:nvSpPr>
          <p:cNvPr id="2" name="TextBox 1">
            <a:extLst>
              <a:ext uri="{FF2B5EF4-FFF2-40B4-BE49-F238E27FC236}">
                <a16:creationId xmlns:a16="http://schemas.microsoft.com/office/drawing/2014/main" id="{823F870C-0BC4-429C-85CB-3A0EBB9E2EE9}"/>
              </a:ext>
            </a:extLst>
          </p:cNvPr>
          <p:cNvSpPr txBox="1"/>
          <p:nvPr/>
        </p:nvSpPr>
        <p:spPr>
          <a:xfrm>
            <a:off x="9624646" y="3165121"/>
            <a:ext cx="2684584" cy="369332"/>
          </a:xfrm>
          <a:prstGeom prst="rect">
            <a:avLst/>
          </a:prstGeom>
          <a:noFill/>
        </p:spPr>
        <p:txBody>
          <a:bodyPr wrap="square" rtlCol="0">
            <a:spAutoFit/>
          </a:bodyPr>
          <a:lstStyle/>
          <a:p>
            <a:r>
              <a:rPr lang="ko-KR" altLang="en-US" b="1" dirty="0">
                <a:solidFill>
                  <a:srgbClr val="404040"/>
                </a:solidFill>
                <a:latin typeface="맑은 고딕" panose="020B0503020000020004" pitchFamily="50" charset="-127"/>
                <a:ea typeface="맑은 고딕" panose="020B0503020000020004" pitchFamily="50" charset="-127"/>
              </a:rPr>
              <a:t>개발 </a:t>
            </a:r>
            <a:r>
              <a:rPr lang="en-US" altLang="ko-KR" b="1" dirty="0">
                <a:solidFill>
                  <a:srgbClr val="404040"/>
                </a:solidFill>
                <a:latin typeface="맑은 고딕" panose="020B0503020000020004" pitchFamily="50" charset="-127"/>
                <a:ea typeface="맑은 고딕" panose="020B0503020000020004" pitchFamily="50" charset="-127"/>
              </a:rPr>
              <a:t>2</a:t>
            </a:r>
            <a:r>
              <a:rPr lang="ko-KR" altLang="en-US" b="1" dirty="0">
                <a:solidFill>
                  <a:srgbClr val="404040"/>
                </a:solidFill>
                <a:latin typeface="맑은 고딕" panose="020B0503020000020004" pitchFamily="50" charset="-127"/>
                <a:ea typeface="맑은 고딕" panose="020B0503020000020004" pitchFamily="50" charset="-127"/>
              </a:rPr>
              <a:t>팀 인턴 경서원</a:t>
            </a:r>
          </a:p>
        </p:txBody>
      </p:sp>
    </p:spTree>
    <p:extLst>
      <p:ext uri="{BB962C8B-B14F-4D97-AF65-F5344CB8AC3E}">
        <p14:creationId xmlns:p14="http://schemas.microsoft.com/office/powerpoint/2010/main" val="4243697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DAC38029-99DC-4C19-9FCA-F483470D82CE}"/>
              </a:ext>
            </a:extLst>
          </p:cNvPr>
          <p:cNvSpPr/>
          <p:nvPr/>
        </p:nvSpPr>
        <p:spPr>
          <a:xfrm>
            <a:off x="366712" y="1093644"/>
            <a:ext cx="11458574" cy="5767088"/>
          </a:xfrm>
          <a:prstGeom prst="rect">
            <a:avLst/>
          </a:prstGeom>
          <a:solidFill>
            <a:schemeClr val="bg1"/>
          </a:solidFill>
          <a:ln>
            <a:noFill/>
          </a:ln>
          <a:effectLst>
            <a:outerShdw dist="12700" dir="16200000" rotWithShape="0">
              <a:srgbClr val="C7004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prstClr val="white"/>
                </a:solidFill>
              </a:rPr>
              <a:t>주</a:t>
            </a:r>
          </a:p>
        </p:txBody>
      </p:sp>
      <p:sp>
        <p:nvSpPr>
          <p:cNvPr id="8" name="사각형: 둥근 모서리 7">
            <a:extLst>
              <a:ext uri="{FF2B5EF4-FFF2-40B4-BE49-F238E27FC236}">
                <a16:creationId xmlns:a16="http://schemas.microsoft.com/office/drawing/2014/main" id="{758C43F8-CFD9-44F3-B9D7-2668FDECBDAD}"/>
              </a:ext>
            </a:extLst>
          </p:cNvPr>
          <p:cNvSpPr/>
          <p:nvPr/>
        </p:nvSpPr>
        <p:spPr>
          <a:xfrm>
            <a:off x="5400675" y="942249"/>
            <a:ext cx="1390649" cy="282575"/>
          </a:xfrm>
          <a:prstGeom prst="roundRect">
            <a:avLst>
              <a:gd name="adj" fmla="val 50000"/>
            </a:avLst>
          </a:pr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ko-KR" sz="900" dirty="0">
              <a:solidFill>
                <a:prstClr val="white"/>
              </a:solidFill>
            </a:endParaRPr>
          </a:p>
        </p:txBody>
      </p:sp>
      <p:sp>
        <p:nvSpPr>
          <p:cNvPr id="17" name="직사각형 16">
            <a:extLst>
              <a:ext uri="{FF2B5EF4-FFF2-40B4-BE49-F238E27FC236}">
                <a16:creationId xmlns:a16="http://schemas.microsoft.com/office/drawing/2014/main" id="{A24BCB38-9EA5-4B60-B435-9CAC36A4901D}"/>
              </a:ext>
            </a:extLst>
          </p:cNvPr>
          <p:cNvSpPr/>
          <p:nvPr/>
        </p:nvSpPr>
        <p:spPr>
          <a:xfrm>
            <a:off x="1497521" y="46300"/>
            <a:ext cx="9196956" cy="923330"/>
          </a:xfrm>
          <a:prstGeom prst="rect">
            <a:avLst/>
          </a:prstGeom>
        </p:spPr>
        <p:txBody>
          <a:bodyPr wrap="square">
            <a:spAutoFit/>
          </a:bodyPr>
          <a:lstStyle/>
          <a:p>
            <a:pPr algn="ctr" latinLnBrk="0">
              <a:lnSpc>
                <a:spcPct val="150000"/>
              </a:lnSpc>
              <a:defRPr/>
            </a:pPr>
            <a:r>
              <a:rPr lang="en-US" altLang="ko-KR" sz="3600" b="1" kern="0" dirty="0">
                <a:solidFill>
                  <a:srgbClr val="C7004C"/>
                </a:solidFill>
                <a:latin typeface="Arial Black" panose="020B0A04020102020204" pitchFamily="34" charset="0"/>
                <a:ea typeface="배달의민족 도현" panose="020B0600000101010101" pitchFamily="50" charset="-127"/>
              </a:rPr>
              <a:t>Step</a:t>
            </a:r>
            <a:r>
              <a:rPr lang="ko-KR" altLang="en-US" sz="3600" b="1" kern="0" dirty="0">
                <a:solidFill>
                  <a:srgbClr val="C7004C"/>
                </a:solidFill>
                <a:latin typeface="Arial Black" panose="020B0A04020102020204" pitchFamily="34" charset="0"/>
                <a:ea typeface="배달의민족 도현" panose="020B0600000101010101" pitchFamily="50" charset="-127"/>
              </a:rPr>
              <a:t> </a:t>
            </a:r>
            <a:r>
              <a:rPr lang="en-US" altLang="ko-KR" sz="3600" b="1" kern="0" dirty="0">
                <a:solidFill>
                  <a:srgbClr val="C7004C"/>
                </a:solidFill>
                <a:latin typeface="Arial Black" panose="020B0A04020102020204" pitchFamily="34" charset="0"/>
                <a:ea typeface="배달의민족 도현" panose="020B0600000101010101" pitchFamily="50" charset="-127"/>
              </a:rPr>
              <a:t>5.</a:t>
            </a:r>
            <a:r>
              <a:rPr lang="ko-KR" altLang="en-US" sz="3600" b="1" kern="0" dirty="0">
                <a:solidFill>
                  <a:prstClr val="black">
                    <a:lumMod val="75000"/>
                    <a:lumOff val="25000"/>
                  </a:prstClr>
                </a:solidFill>
                <a:latin typeface="Arial Black" panose="020B0A04020102020204" pitchFamily="34" charset="0"/>
                <a:ea typeface="배달의민족 도현" panose="020B0600000101010101" pitchFamily="50" charset="-127"/>
              </a:rPr>
              <a:t> </a:t>
            </a:r>
            <a:r>
              <a:rPr lang="en-US" altLang="ko-KR" sz="3600" b="1" kern="0" dirty="0">
                <a:solidFill>
                  <a:prstClr val="black">
                    <a:lumMod val="75000"/>
                    <a:lumOff val="25000"/>
                  </a:prstClr>
                </a:solidFill>
                <a:latin typeface="Arial Black" panose="020B0A04020102020204" pitchFamily="34" charset="0"/>
                <a:ea typeface="배달의민족 도현" panose="020B0600000101010101" pitchFamily="50" charset="-127"/>
              </a:rPr>
              <a:t>Board </a:t>
            </a:r>
            <a:r>
              <a:rPr lang="ko-KR" altLang="en-US" sz="3600" b="1" kern="0" dirty="0">
                <a:solidFill>
                  <a:prstClr val="black">
                    <a:lumMod val="75000"/>
                    <a:lumOff val="25000"/>
                  </a:prstClr>
                </a:solidFill>
                <a:latin typeface="Arial Black" panose="020B0A04020102020204" pitchFamily="34" charset="0"/>
                <a:ea typeface="배달의민족 도현" panose="020B0600000101010101" pitchFamily="50" charset="-127"/>
              </a:rPr>
              <a:t>활용 </a:t>
            </a:r>
            <a:r>
              <a:rPr lang="en-US" altLang="ko-KR" sz="3600" b="1" kern="0" dirty="0">
                <a:solidFill>
                  <a:prstClr val="black">
                    <a:lumMod val="75000"/>
                    <a:lumOff val="25000"/>
                  </a:prstClr>
                </a:solidFill>
                <a:latin typeface="Arial Black" panose="020B0A04020102020204" pitchFamily="34" charset="0"/>
                <a:ea typeface="배달의민족 도현" panose="020B0600000101010101" pitchFamily="50" charset="-127"/>
              </a:rPr>
              <a:t>Test, FA</a:t>
            </a:r>
            <a:endParaRPr lang="en-US" altLang="ko-KR" sz="3600" b="1" kern="0" dirty="0">
              <a:solidFill>
                <a:srgbClr val="4D4D4D"/>
              </a:solidFill>
              <a:latin typeface="Arial Black" panose="020B0A04020102020204" pitchFamily="34" charset="0"/>
              <a:ea typeface="배달의민족 도현" panose="020B0600000101010101" pitchFamily="50" charset="-127"/>
            </a:endParaRPr>
          </a:p>
        </p:txBody>
      </p:sp>
      <p:pic>
        <p:nvPicPr>
          <p:cNvPr id="11" name="그림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6395" y="6489432"/>
            <a:ext cx="1508891" cy="365792"/>
          </a:xfrm>
          <a:prstGeom prst="rect">
            <a:avLst/>
          </a:prstGeom>
        </p:spPr>
      </p:pic>
      <p:sp>
        <p:nvSpPr>
          <p:cNvPr id="12" name="TextBox 11"/>
          <p:cNvSpPr txBox="1"/>
          <p:nvPr/>
        </p:nvSpPr>
        <p:spPr>
          <a:xfrm>
            <a:off x="1825978" y="1852439"/>
            <a:ext cx="2664410"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ko-KR" sz="2400" b="1" dirty="0">
                <a:solidFill>
                  <a:srgbClr val="404040"/>
                </a:solidFill>
              </a:rPr>
              <a:t>SC Project Board</a:t>
            </a:r>
            <a:endParaRPr lang="ko-KR" altLang="en-US" sz="2400" b="1" dirty="0">
              <a:solidFill>
                <a:srgbClr val="404040"/>
              </a:solidFill>
            </a:endParaRPr>
          </a:p>
        </p:txBody>
      </p:sp>
      <p:sp>
        <p:nvSpPr>
          <p:cNvPr id="13" name="TextBox 12"/>
          <p:cNvSpPr txBox="1"/>
          <p:nvPr/>
        </p:nvSpPr>
        <p:spPr>
          <a:xfrm>
            <a:off x="6757871" y="1785843"/>
            <a:ext cx="2664410"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ko-KR" sz="2400" b="1" dirty="0">
                <a:solidFill>
                  <a:srgbClr val="404040"/>
                </a:solidFill>
              </a:rPr>
              <a:t>BE Project Board</a:t>
            </a:r>
            <a:endParaRPr lang="ko-KR" altLang="en-US" sz="2400" b="1" dirty="0">
              <a:solidFill>
                <a:srgbClr val="404040"/>
              </a:solidFill>
            </a:endParaRPr>
          </a:p>
        </p:txBody>
      </p:sp>
      <p:pic>
        <p:nvPicPr>
          <p:cNvPr id="3" name="그림 2"/>
          <p:cNvPicPr>
            <a:picLocks noChangeAspect="1"/>
          </p:cNvPicPr>
          <p:nvPr/>
        </p:nvPicPr>
        <p:blipFill rotWithShape="1">
          <a:blip r:embed="rId3" cstate="print">
            <a:extLst>
              <a:ext uri="{28A0092B-C50C-407E-A947-70E740481C1C}">
                <a14:useLocalDpi xmlns:a14="http://schemas.microsoft.com/office/drawing/2010/main" val="0"/>
              </a:ext>
            </a:extLst>
          </a:blip>
          <a:srcRect l="4852" t="14236" r="18010" b="14125"/>
          <a:stretch/>
        </p:blipFill>
        <p:spPr>
          <a:xfrm>
            <a:off x="1954374" y="2314108"/>
            <a:ext cx="3022609" cy="3742841"/>
          </a:xfrm>
          <a:prstGeom prst="rect">
            <a:avLst/>
          </a:prstGeom>
          <a:effectLst>
            <a:outerShdw blurRad="50800" dist="38100" dir="2700000" algn="tl" rotWithShape="0">
              <a:prstClr val="black">
                <a:alpha val="40000"/>
              </a:prstClr>
            </a:outerShdw>
          </a:effectLst>
        </p:spPr>
      </p:pic>
      <p:pic>
        <p:nvPicPr>
          <p:cNvPr id="4" name="그림 3"/>
          <p:cNvPicPr>
            <a:picLocks noChangeAspect="1"/>
          </p:cNvPicPr>
          <p:nvPr/>
        </p:nvPicPr>
        <p:blipFill rotWithShape="1">
          <a:blip r:embed="rId4" cstate="print">
            <a:extLst>
              <a:ext uri="{28A0092B-C50C-407E-A947-70E740481C1C}">
                <a14:useLocalDpi xmlns:a14="http://schemas.microsoft.com/office/drawing/2010/main" val="0"/>
              </a:ext>
            </a:extLst>
          </a:blip>
          <a:srcRect t="18333" b="15542"/>
          <a:stretch/>
        </p:blipFill>
        <p:spPr>
          <a:xfrm rot="5400000">
            <a:off x="6658590" y="2477456"/>
            <a:ext cx="3742842" cy="3299940"/>
          </a:xfrm>
          <a:prstGeom prst="rect">
            <a:avLst/>
          </a:prstGeom>
          <a:effectLst>
            <a:outerShdw blurRad="50800" dist="38100" dir="2700000" algn="tl" rotWithShape="0">
              <a:prstClr val="black">
                <a:alpha val="40000"/>
              </a:prstClr>
            </a:outerShdw>
          </a:effectLst>
        </p:spPr>
      </p:pic>
      <p:cxnSp>
        <p:nvCxnSpPr>
          <p:cNvPr id="46" name="직선 연결선 45"/>
          <p:cNvCxnSpPr/>
          <p:nvPr/>
        </p:nvCxnSpPr>
        <p:spPr>
          <a:xfrm flipV="1">
            <a:off x="1954374" y="1873405"/>
            <a:ext cx="0" cy="4183548"/>
          </a:xfrm>
          <a:prstGeom prst="line">
            <a:avLst/>
          </a:prstGeom>
          <a:ln w="12700">
            <a:solidFill>
              <a:srgbClr val="40404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flipV="1">
            <a:off x="4976983" y="2314108"/>
            <a:ext cx="0" cy="4175324"/>
          </a:xfrm>
          <a:prstGeom prst="line">
            <a:avLst/>
          </a:prstGeom>
          <a:ln w="12700">
            <a:solidFill>
              <a:srgbClr val="40404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flipV="1">
            <a:off x="6880041" y="1794340"/>
            <a:ext cx="0" cy="4204507"/>
          </a:xfrm>
          <a:prstGeom prst="line">
            <a:avLst/>
          </a:prstGeom>
          <a:ln w="12700">
            <a:solidFill>
              <a:srgbClr val="40404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flipV="1">
            <a:off x="10179981" y="2256005"/>
            <a:ext cx="0" cy="4233427"/>
          </a:xfrm>
          <a:prstGeom prst="line">
            <a:avLst/>
          </a:prstGeom>
          <a:ln w="12700">
            <a:solidFill>
              <a:srgbClr val="40404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직선 연결선 50"/>
          <p:cNvCxnSpPr/>
          <p:nvPr/>
        </p:nvCxnSpPr>
        <p:spPr>
          <a:xfrm flipH="1">
            <a:off x="1497521" y="2314108"/>
            <a:ext cx="3479464" cy="0"/>
          </a:xfrm>
          <a:prstGeom prst="line">
            <a:avLst/>
          </a:prstGeom>
          <a:ln w="12700">
            <a:solidFill>
              <a:srgbClr val="40404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직선 연결선 52"/>
          <p:cNvCxnSpPr/>
          <p:nvPr/>
        </p:nvCxnSpPr>
        <p:spPr>
          <a:xfrm flipH="1">
            <a:off x="1954375" y="6056949"/>
            <a:ext cx="3446300" cy="0"/>
          </a:xfrm>
          <a:prstGeom prst="line">
            <a:avLst/>
          </a:prstGeom>
          <a:ln w="12700">
            <a:solidFill>
              <a:srgbClr val="40404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직선 연결선 53"/>
          <p:cNvCxnSpPr/>
          <p:nvPr/>
        </p:nvCxnSpPr>
        <p:spPr>
          <a:xfrm flipH="1">
            <a:off x="6400800" y="2256005"/>
            <a:ext cx="3779182" cy="0"/>
          </a:xfrm>
          <a:prstGeom prst="line">
            <a:avLst/>
          </a:prstGeom>
          <a:ln w="12700">
            <a:solidFill>
              <a:srgbClr val="40404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직선 연결선 55"/>
          <p:cNvCxnSpPr/>
          <p:nvPr/>
        </p:nvCxnSpPr>
        <p:spPr>
          <a:xfrm flipH="1">
            <a:off x="6880041" y="5998847"/>
            <a:ext cx="3779182" cy="0"/>
          </a:xfrm>
          <a:prstGeom prst="line">
            <a:avLst/>
          </a:prstGeom>
          <a:ln w="12700">
            <a:solidFill>
              <a:srgbClr val="40404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460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DAC38029-99DC-4C19-9FCA-F483470D82CE}"/>
              </a:ext>
            </a:extLst>
          </p:cNvPr>
          <p:cNvSpPr/>
          <p:nvPr/>
        </p:nvSpPr>
        <p:spPr>
          <a:xfrm>
            <a:off x="366712" y="1103634"/>
            <a:ext cx="11458574" cy="5767088"/>
          </a:xfrm>
          <a:prstGeom prst="rect">
            <a:avLst/>
          </a:prstGeom>
          <a:solidFill>
            <a:schemeClr val="bg1"/>
          </a:solidFill>
          <a:ln>
            <a:noFill/>
          </a:ln>
          <a:effectLst>
            <a:outerShdw dist="12700" dir="16200000" rotWithShape="0">
              <a:srgbClr val="C7004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prstClr val="white"/>
                </a:solidFill>
              </a:rPr>
              <a:t>주</a:t>
            </a:r>
          </a:p>
        </p:txBody>
      </p:sp>
      <p:sp>
        <p:nvSpPr>
          <p:cNvPr id="8" name="사각형: 둥근 모서리 7">
            <a:extLst>
              <a:ext uri="{FF2B5EF4-FFF2-40B4-BE49-F238E27FC236}">
                <a16:creationId xmlns:a16="http://schemas.microsoft.com/office/drawing/2014/main" id="{758C43F8-CFD9-44F3-B9D7-2668FDECBDAD}"/>
              </a:ext>
            </a:extLst>
          </p:cNvPr>
          <p:cNvSpPr/>
          <p:nvPr/>
        </p:nvSpPr>
        <p:spPr>
          <a:xfrm>
            <a:off x="5400674" y="946848"/>
            <a:ext cx="1390649" cy="282575"/>
          </a:xfrm>
          <a:prstGeom prst="roundRect">
            <a:avLst>
              <a:gd name="adj" fmla="val 50000"/>
            </a:avLst>
          </a:pr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ko-KR" sz="900" dirty="0">
              <a:solidFill>
                <a:prstClr val="white"/>
              </a:solidFill>
            </a:endParaRPr>
          </a:p>
        </p:txBody>
      </p:sp>
      <p:sp>
        <p:nvSpPr>
          <p:cNvPr id="17" name="직사각형 16">
            <a:extLst>
              <a:ext uri="{FF2B5EF4-FFF2-40B4-BE49-F238E27FC236}">
                <a16:creationId xmlns:a16="http://schemas.microsoft.com/office/drawing/2014/main" id="{A24BCB38-9EA5-4B60-B435-9CAC36A4901D}"/>
              </a:ext>
            </a:extLst>
          </p:cNvPr>
          <p:cNvSpPr/>
          <p:nvPr/>
        </p:nvSpPr>
        <p:spPr>
          <a:xfrm>
            <a:off x="1497521" y="46300"/>
            <a:ext cx="9196956" cy="923330"/>
          </a:xfrm>
          <a:prstGeom prst="rect">
            <a:avLst/>
          </a:prstGeom>
        </p:spPr>
        <p:txBody>
          <a:bodyPr wrap="square">
            <a:spAutoFit/>
          </a:bodyPr>
          <a:lstStyle/>
          <a:p>
            <a:pPr algn="ctr" latinLnBrk="0">
              <a:lnSpc>
                <a:spcPct val="150000"/>
              </a:lnSpc>
              <a:defRPr/>
            </a:pPr>
            <a:r>
              <a:rPr lang="en-US" altLang="ko-KR" sz="3600" b="1" kern="0" dirty="0">
                <a:solidFill>
                  <a:srgbClr val="C7004C"/>
                </a:solidFill>
                <a:latin typeface="Arial Black" panose="020B0A04020102020204" pitchFamily="34" charset="0"/>
                <a:ea typeface="배달의민족 도현" panose="020B0600000101010101" pitchFamily="50" charset="-127"/>
              </a:rPr>
              <a:t>Step</a:t>
            </a:r>
            <a:r>
              <a:rPr lang="ko-KR" altLang="en-US" sz="3600" b="1" kern="0" dirty="0">
                <a:solidFill>
                  <a:srgbClr val="C7004C"/>
                </a:solidFill>
                <a:latin typeface="Arial Black" panose="020B0A04020102020204" pitchFamily="34" charset="0"/>
                <a:ea typeface="배달의민족 도현" panose="020B0600000101010101" pitchFamily="50" charset="-127"/>
              </a:rPr>
              <a:t> </a:t>
            </a:r>
            <a:r>
              <a:rPr lang="en-US" altLang="ko-KR" sz="3600" b="1" kern="0" dirty="0">
                <a:solidFill>
                  <a:srgbClr val="C7004C"/>
                </a:solidFill>
                <a:latin typeface="Arial Black" panose="020B0A04020102020204" pitchFamily="34" charset="0"/>
                <a:ea typeface="배달의민족 도현" panose="020B0600000101010101" pitchFamily="50" charset="-127"/>
              </a:rPr>
              <a:t>5.</a:t>
            </a:r>
            <a:r>
              <a:rPr lang="en-US" altLang="ko-KR" sz="3600" b="1" kern="0" dirty="0">
                <a:solidFill>
                  <a:prstClr val="black">
                    <a:lumMod val="75000"/>
                    <a:lumOff val="25000"/>
                  </a:prstClr>
                </a:solidFill>
                <a:latin typeface="Arial Black" panose="020B0A04020102020204" pitchFamily="34" charset="0"/>
                <a:ea typeface="배달의민족 도현" panose="020B0600000101010101" pitchFamily="50" charset="-127"/>
              </a:rPr>
              <a:t> About FA</a:t>
            </a:r>
            <a:endParaRPr lang="en-US" altLang="ko-KR" sz="3600" b="1" kern="0" dirty="0">
              <a:solidFill>
                <a:srgbClr val="4D4D4D"/>
              </a:solidFill>
              <a:latin typeface="Arial Black" panose="020B0A04020102020204" pitchFamily="34" charset="0"/>
              <a:ea typeface="배달의민족 도현" panose="020B0600000101010101" pitchFamily="50" charset="-127"/>
            </a:endParaRPr>
          </a:p>
        </p:txBody>
      </p:sp>
      <p:sp>
        <p:nvSpPr>
          <p:cNvPr id="12" name="TextBox 11"/>
          <p:cNvSpPr txBox="1"/>
          <p:nvPr/>
        </p:nvSpPr>
        <p:spPr>
          <a:xfrm>
            <a:off x="4309111" y="3821804"/>
            <a:ext cx="1203345" cy="369332"/>
          </a:xfrm>
          <a:prstGeom prst="rect">
            <a:avLst/>
          </a:prstGeom>
          <a:noFill/>
        </p:spPr>
        <p:txBody>
          <a:bodyPr wrap="square" rtlCol="0">
            <a:spAutoFit/>
          </a:bodyPr>
          <a:lstStyle/>
          <a:p>
            <a:pPr algn="ctr"/>
            <a:r>
              <a:rPr lang="en-US" altLang="ko-KR" b="1" dirty="0">
                <a:solidFill>
                  <a:srgbClr val="404040"/>
                </a:solidFill>
              </a:rPr>
              <a:t>No Image</a:t>
            </a:r>
            <a:endParaRPr lang="ko-KR" altLang="en-US" b="1" dirty="0">
              <a:solidFill>
                <a:srgbClr val="404040"/>
              </a:solidFill>
            </a:endParaRPr>
          </a:p>
        </p:txBody>
      </p:sp>
      <p:sp>
        <p:nvSpPr>
          <p:cNvPr id="25" name="TextBox 24"/>
          <p:cNvSpPr txBox="1"/>
          <p:nvPr/>
        </p:nvSpPr>
        <p:spPr>
          <a:xfrm>
            <a:off x="1166687" y="2276177"/>
            <a:ext cx="1203345" cy="369332"/>
          </a:xfrm>
          <a:prstGeom prst="rect">
            <a:avLst/>
          </a:prstGeom>
          <a:noFill/>
        </p:spPr>
        <p:txBody>
          <a:bodyPr wrap="square" rtlCol="0">
            <a:spAutoFit/>
          </a:bodyPr>
          <a:lstStyle/>
          <a:p>
            <a:pPr algn="ctr"/>
            <a:r>
              <a:rPr lang="en-US" altLang="ko-KR" b="1" dirty="0">
                <a:solidFill>
                  <a:srgbClr val="404040"/>
                </a:solidFill>
              </a:rPr>
              <a:t>Blemish </a:t>
            </a:r>
            <a:endParaRPr lang="ko-KR" altLang="en-US" b="1" dirty="0">
              <a:solidFill>
                <a:srgbClr val="404040"/>
              </a:solidFill>
            </a:endParaRPr>
          </a:p>
        </p:txBody>
      </p:sp>
      <p:sp>
        <p:nvSpPr>
          <p:cNvPr id="26" name="TextBox 25"/>
          <p:cNvSpPr txBox="1"/>
          <p:nvPr/>
        </p:nvSpPr>
        <p:spPr>
          <a:xfrm>
            <a:off x="3446090" y="5252955"/>
            <a:ext cx="1203345" cy="369332"/>
          </a:xfrm>
          <a:prstGeom prst="rect">
            <a:avLst/>
          </a:prstGeom>
          <a:noFill/>
        </p:spPr>
        <p:txBody>
          <a:bodyPr wrap="square" rtlCol="0">
            <a:spAutoFit/>
          </a:bodyPr>
          <a:lstStyle/>
          <a:p>
            <a:pPr algn="ctr"/>
            <a:r>
              <a:rPr lang="en-US" altLang="ko-KR" b="1" dirty="0">
                <a:solidFill>
                  <a:srgbClr val="404040"/>
                </a:solidFill>
              </a:rPr>
              <a:t>VCM </a:t>
            </a:r>
            <a:endParaRPr lang="ko-KR" altLang="en-US" b="1" dirty="0">
              <a:solidFill>
                <a:srgbClr val="404040"/>
              </a:solidFill>
            </a:endParaRPr>
          </a:p>
        </p:txBody>
      </p:sp>
      <p:sp>
        <p:nvSpPr>
          <p:cNvPr id="27" name="TextBox 26"/>
          <p:cNvSpPr txBox="1"/>
          <p:nvPr/>
        </p:nvSpPr>
        <p:spPr>
          <a:xfrm>
            <a:off x="3446090" y="2418588"/>
            <a:ext cx="1203345" cy="369332"/>
          </a:xfrm>
          <a:prstGeom prst="rect">
            <a:avLst/>
          </a:prstGeom>
          <a:noFill/>
        </p:spPr>
        <p:txBody>
          <a:bodyPr wrap="square" rtlCol="0">
            <a:spAutoFit/>
          </a:bodyPr>
          <a:lstStyle/>
          <a:p>
            <a:pPr algn="ctr"/>
            <a:r>
              <a:rPr lang="en-US" altLang="ko-KR" b="1" dirty="0">
                <a:solidFill>
                  <a:srgbClr val="404040"/>
                </a:solidFill>
              </a:rPr>
              <a:t>DCR </a:t>
            </a:r>
            <a:endParaRPr lang="ko-KR" altLang="en-US" b="1" dirty="0">
              <a:solidFill>
                <a:srgbClr val="404040"/>
              </a:solidFill>
            </a:endParaRPr>
          </a:p>
        </p:txBody>
      </p:sp>
      <p:sp>
        <p:nvSpPr>
          <p:cNvPr id="29" name="TextBox 28"/>
          <p:cNvSpPr txBox="1"/>
          <p:nvPr/>
        </p:nvSpPr>
        <p:spPr>
          <a:xfrm>
            <a:off x="1306051" y="5321450"/>
            <a:ext cx="1203345" cy="369332"/>
          </a:xfrm>
          <a:prstGeom prst="rect">
            <a:avLst/>
          </a:prstGeom>
          <a:noFill/>
        </p:spPr>
        <p:txBody>
          <a:bodyPr wrap="square" rtlCol="0">
            <a:spAutoFit/>
          </a:bodyPr>
          <a:lstStyle/>
          <a:p>
            <a:pPr algn="ctr"/>
            <a:r>
              <a:rPr lang="en-US" altLang="ko-KR" b="1" dirty="0">
                <a:solidFill>
                  <a:srgbClr val="404040"/>
                </a:solidFill>
              </a:rPr>
              <a:t>Cosmetic </a:t>
            </a:r>
            <a:endParaRPr lang="ko-KR" altLang="en-US" b="1" dirty="0">
              <a:solidFill>
                <a:srgbClr val="404040"/>
              </a:solidFill>
            </a:endParaRPr>
          </a:p>
        </p:txBody>
      </p:sp>
      <p:sp>
        <p:nvSpPr>
          <p:cNvPr id="31" name="TextBox 30"/>
          <p:cNvSpPr txBox="1"/>
          <p:nvPr/>
        </p:nvSpPr>
        <p:spPr>
          <a:xfrm>
            <a:off x="501592" y="3821804"/>
            <a:ext cx="1063981" cy="369332"/>
          </a:xfrm>
          <a:prstGeom prst="rect">
            <a:avLst/>
          </a:prstGeom>
          <a:noFill/>
        </p:spPr>
        <p:txBody>
          <a:bodyPr wrap="square" rtlCol="0">
            <a:spAutoFit/>
          </a:bodyPr>
          <a:lstStyle/>
          <a:p>
            <a:pPr algn="ctr"/>
            <a:r>
              <a:rPr lang="en-US" altLang="ko-KR" b="1" dirty="0">
                <a:solidFill>
                  <a:srgbClr val="404040"/>
                </a:solidFill>
              </a:rPr>
              <a:t>SFR</a:t>
            </a:r>
            <a:endParaRPr lang="ko-KR" altLang="en-US" b="1" dirty="0">
              <a:solidFill>
                <a:srgbClr val="404040"/>
              </a:solidFill>
            </a:endParaRPr>
          </a:p>
        </p:txBody>
      </p:sp>
      <p:sp>
        <p:nvSpPr>
          <p:cNvPr id="2" name="육각형 1"/>
          <p:cNvSpPr/>
          <p:nvPr/>
        </p:nvSpPr>
        <p:spPr>
          <a:xfrm>
            <a:off x="2029968" y="3313700"/>
            <a:ext cx="1577896" cy="1360255"/>
          </a:xfrm>
          <a:prstGeom prst="hexagon">
            <a:avLst/>
          </a:prstGeom>
          <a:solidFill>
            <a:srgbClr val="C7004C"/>
          </a:solidFill>
          <a:ln w="19050">
            <a:solidFill>
              <a:srgbClr val="C70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p:cNvCxnSpPr>
            <a:stCxn id="2" idx="4"/>
          </p:cNvCxnSpPr>
          <p:nvPr/>
        </p:nvCxnSpPr>
        <p:spPr>
          <a:xfrm flipH="1" flipV="1">
            <a:off x="1929384" y="2669235"/>
            <a:ext cx="440648" cy="644465"/>
          </a:xfrm>
          <a:prstGeom prst="line">
            <a:avLst/>
          </a:prstGeom>
          <a:ln w="19050">
            <a:solidFill>
              <a:srgbClr val="C7004C"/>
            </a:solidFill>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flipV="1">
            <a:off x="3275933" y="2666226"/>
            <a:ext cx="440648" cy="644465"/>
          </a:xfrm>
          <a:prstGeom prst="line">
            <a:avLst/>
          </a:prstGeom>
          <a:ln w="19050">
            <a:solidFill>
              <a:srgbClr val="C7004C"/>
            </a:solidFill>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flipH="1">
            <a:off x="1920240" y="4661111"/>
            <a:ext cx="440648" cy="644465"/>
          </a:xfrm>
          <a:prstGeom prst="line">
            <a:avLst/>
          </a:prstGeom>
          <a:ln w="19050">
            <a:solidFill>
              <a:srgbClr val="C7004C"/>
            </a:solidFill>
          </a:ln>
        </p:spPr>
        <p:style>
          <a:lnRef idx="1">
            <a:schemeClr val="accent1"/>
          </a:lnRef>
          <a:fillRef idx="0">
            <a:schemeClr val="accent1"/>
          </a:fillRef>
          <a:effectRef idx="0">
            <a:schemeClr val="accent1"/>
          </a:effectRef>
          <a:fontRef idx="minor">
            <a:schemeClr val="tx1"/>
          </a:fontRef>
        </p:style>
      </p:cxnSp>
      <p:cxnSp>
        <p:nvCxnSpPr>
          <p:cNvPr id="66" name="직선 연결선 65"/>
          <p:cNvCxnSpPr/>
          <p:nvPr/>
        </p:nvCxnSpPr>
        <p:spPr>
          <a:xfrm>
            <a:off x="3266789" y="4658102"/>
            <a:ext cx="440648" cy="644465"/>
          </a:xfrm>
          <a:prstGeom prst="line">
            <a:avLst/>
          </a:prstGeom>
          <a:ln w="19050">
            <a:solidFill>
              <a:srgbClr val="C7004C"/>
            </a:solidFill>
          </a:ln>
        </p:spPr>
        <p:style>
          <a:lnRef idx="1">
            <a:schemeClr val="accent1"/>
          </a:lnRef>
          <a:fillRef idx="0">
            <a:schemeClr val="accent1"/>
          </a:fillRef>
          <a:effectRef idx="0">
            <a:schemeClr val="accent1"/>
          </a:effectRef>
          <a:fontRef idx="minor">
            <a:schemeClr val="tx1"/>
          </a:fontRef>
        </p:style>
      </p:cxnSp>
      <p:cxnSp>
        <p:nvCxnSpPr>
          <p:cNvPr id="73" name="직선 연결선 72"/>
          <p:cNvCxnSpPr/>
          <p:nvPr/>
        </p:nvCxnSpPr>
        <p:spPr>
          <a:xfrm flipH="1">
            <a:off x="1306051" y="3992920"/>
            <a:ext cx="723917" cy="0"/>
          </a:xfrm>
          <a:prstGeom prst="line">
            <a:avLst/>
          </a:prstGeom>
          <a:ln w="19050">
            <a:solidFill>
              <a:srgbClr val="C7004C"/>
            </a:solidFill>
          </a:ln>
        </p:spPr>
        <p:style>
          <a:lnRef idx="1">
            <a:schemeClr val="accent1"/>
          </a:lnRef>
          <a:fillRef idx="0">
            <a:schemeClr val="accent1"/>
          </a:fillRef>
          <a:effectRef idx="0">
            <a:schemeClr val="accent1"/>
          </a:effectRef>
          <a:fontRef idx="minor">
            <a:schemeClr val="tx1"/>
          </a:fontRef>
        </p:style>
      </p:cxnSp>
      <p:cxnSp>
        <p:nvCxnSpPr>
          <p:cNvPr id="78" name="직선 연결선 77"/>
          <p:cNvCxnSpPr/>
          <p:nvPr/>
        </p:nvCxnSpPr>
        <p:spPr>
          <a:xfrm flipH="1">
            <a:off x="3607864" y="3992920"/>
            <a:ext cx="723917" cy="0"/>
          </a:xfrm>
          <a:prstGeom prst="line">
            <a:avLst/>
          </a:prstGeom>
          <a:ln w="19050">
            <a:solidFill>
              <a:srgbClr val="C7004C"/>
            </a:solidFill>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a:off x="7210523" y="4671061"/>
            <a:ext cx="2988947" cy="0"/>
          </a:xfrm>
          <a:prstGeom prst="straightConnector1">
            <a:avLst/>
          </a:prstGeom>
          <a:ln w="19050">
            <a:solidFill>
              <a:srgbClr val="C7004C"/>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3" name="그룹 12"/>
          <p:cNvGrpSpPr/>
          <p:nvPr/>
        </p:nvGrpSpPr>
        <p:grpSpPr>
          <a:xfrm>
            <a:off x="7421566" y="3938817"/>
            <a:ext cx="378397" cy="378734"/>
            <a:chOff x="7266118" y="1818933"/>
            <a:chExt cx="378397" cy="378734"/>
          </a:xfrm>
        </p:grpSpPr>
        <p:sp>
          <p:nvSpPr>
            <p:cNvPr id="87" name="자유형: 도형 28">
              <a:extLst>
                <a:ext uri="{FF2B5EF4-FFF2-40B4-BE49-F238E27FC236}">
                  <a16:creationId xmlns:a16="http://schemas.microsoft.com/office/drawing/2014/main" id="{C0720130-9B2F-48E4-8148-0CA7E025FAB3}"/>
                </a:ext>
              </a:extLst>
            </p:cNvPr>
            <p:cNvSpPr/>
            <p:nvPr/>
          </p:nvSpPr>
          <p:spPr>
            <a:xfrm rot="1800000" flipV="1">
              <a:off x="7266118" y="2029583"/>
              <a:ext cx="378397" cy="168084"/>
            </a:xfrm>
            <a:custGeom>
              <a:avLst/>
              <a:gdLst>
                <a:gd name="connsiteX0" fmla="*/ 1453949 w 1453949"/>
                <a:gd name="connsiteY0" fmla="*/ 1185 h 724895"/>
                <a:gd name="connsiteX1" fmla="*/ 1453949 w 1453949"/>
                <a:gd name="connsiteY1" fmla="*/ 32518 h 724895"/>
                <a:gd name="connsiteX2" fmla="*/ 593249 w 1453949"/>
                <a:gd name="connsiteY2" fmla="*/ 32518 h 724895"/>
                <a:gd name="connsiteX3" fmla="*/ 534910 w 1453949"/>
                <a:gd name="connsiteY3" fmla="*/ 38399 h 724895"/>
                <a:gd name="connsiteX4" fmla="*/ 531707 w 1453949"/>
                <a:gd name="connsiteY4" fmla="*/ 39393 h 724895"/>
                <a:gd name="connsiteX5" fmla="*/ 515496 w 1453949"/>
                <a:gd name="connsiteY5" fmla="*/ 40524 h 724895"/>
                <a:gd name="connsiteX6" fmla="*/ 339727 w 1453949"/>
                <a:gd name="connsiteY6" fmla="*/ 175396 h 724895"/>
                <a:gd name="connsiteX7" fmla="*/ 22474 w 1453949"/>
                <a:gd name="connsiteY7" fmla="*/ 724895 h 724895"/>
                <a:gd name="connsiteX8" fmla="*/ 0 w 1453949"/>
                <a:gd name="connsiteY8" fmla="*/ 711920 h 724895"/>
                <a:gd name="connsiteX9" fmla="*/ 327852 w 1453949"/>
                <a:gd name="connsiteY9" fmla="*/ 144063 h 724895"/>
                <a:gd name="connsiteX10" fmla="*/ 558396 w 1453949"/>
                <a:gd name="connsiteY10" fmla="*/ 0 h 724895"/>
                <a:gd name="connsiteX11" fmla="*/ 603436 w 1453949"/>
                <a:gd name="connsiteY11" fmla="*/ 1185 h 72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3949" h="724895">
                  <a:moveTo>
                    <a:pt x="1453949" y="1185"/>
                  </a:moveTo>
                  <a:lnTo>
                    <a:pt x="1453949" y="32518"/>
                  </a:lnTo>
                  <a:lnTo>
                    <a:pt x="593249" y="32518"/>
                  </a:lnTo>
                  <a:cubicBezTo>
                    <a:pt x="573265" y="32518"/>
                    <a:pt x="553754" y="34543"/>
                    <a:pt x="534910" y="38399"/>
                  </a:cubicBezTo>
                  <a:lnTo>
                    <a:pt x="531707" y="39393"/>
                  </a:lnTo>
                  <a:lnTo>
                    <a:pt x="515496" y="40524"/>
                  </a:lnTo>
                  <a:cubicBezTo>
                    <a:pt x="443938" y="59697"/>
                    <a:pt x="379695" y="106170"/>
                    <a:pt x="339727" y="175396"/>
                  </a:cubicBezTo>
                  <a:lnTo>
                    <a:pt x="22474" y="724895"/>
                  </a:lnTo>
                  <a:lnTo>
                    <a:pt x="0" y="711920"/>
                  </a:lnTo>
                  <a:lnTo>
                    <a:pt x="327852" y="144063"/>
                  </a:lnTo>
                  <a:cubicBezTo>
                    <a:pt x="377812" y="57530"/>
                    <a:pt x="465702" y="6550"/>
                    <a:pt x="558396" y="0"/>
                  </a:cubicBezTo>
                  <a:lnTo>
                    <a:pt x="603436" y="1185"/>
                  </a:lnTo>
                  <a:close/>
                </a:path>
              </a:pathLst>
            </a:cu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sp>
          <p:nvSpPr>
            <p:cNvPr id="88" name="타원 87">
              <a:extLst>
                <a:ext uri="{FF2B5EF4-FFF2-40B4-BE49-F238E27FC236}">
                  <a16:creationId xmlns:a16="http://schemas.microsoft.com/office/drawing/2014/main" id="{59A45533-8D1D-499E-9AD9-D6460098A00D}"/>
                </a:ext>
              </a:extLst>
            </p:cNvPr>
            <p:cNvSpPr/>
            <p:nvPr/>
          </p:nvSpPr>
          <p:spPr>
            <a:xfrm flipV="1">
              <a:off x="7284874" y="1818933"/>
              <a:ext cx="95060" cy="93844"/>
            </a:xfrm>
            <a:prstGeom prst="ellipse">
              <a:avLst/>
            </a:prstGeom>
            <a:solidFill>
              <a:schemeClr val="bg1"/>
            </a:solidFill>
            <a:ln w="73025">
              <a:solidFill>
                <a:srgbClr val="C70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106" name="직사각형 105">
            <a:extLst>
              <a:ext uri="{FF2B5EF4-FFF2-40B4-BE49-F238E27FC236}">
                <a16:creationId xmlns:a16="http://schemas.microsoft.com/office/drawing/2014/main" id="{4ED8D9C6-5E23-4BCB-8622-1B4054051C66}"/>
              </a:ext>
            </a:extLst>
          </p:cNvPr>
          <p:cNvSpPr/>
          <p:nvPr/>
        </p:nvSpPr>
        <p:spPr>
          <a:xfrm>
            <a:off x="7508698" y="3780741"/>
            <a:ext cx="715007" cy="392415"/>
          </a:xfrm>
          <a:prstGeom prst="rect">
            <a:avLst/>
          </a:prstGeom>
        </p:spPr>
        <p:txBody>
          <a:bodyPr wrap="square">
            <a:spAutoFit/>
          </a:bodyPr>
          <a:lstStyle/>
          <a:p>
            <a:pPr algn="ctr">
              <a:lnSpc>
                <a:spcPct val="150000"/>
              </a:lnSpc>
            </a:pPr>
            <a:r>
              <a:rPr lang="en-US" altLang="ko-KR" sz="1300" b="1" dirty="0">
                <a:solidFill>
                  <a:prstClr val="black">
                    <a:lumMod val="75000"/>
                    <a:lumOff val="25000"/>
                  </a:prstClr>
                </a:solidFill>
              </a:rPr>
              <a:t>OS test</a:t>
            </a:r>
          </a:p>
        </p:txBody>
      </p:sp>
      <p:grpSp>
        <p:nvGrpSpPr>
          <p:cNvPr id="107" name="그룹 106"/>
          <p:cNvGrpSpPr/>
          <p:nvPr/>
        </p:nvGrpSpPr>
        <p:grpSpPr>
          <a:xfrm>
            <a:off x="8458179" y="3941281"/>
            <a:ext cx="378397" cy="378734"/>
            <a:chOff x="7266118" y="1818933"/>
            <a:chExt cx="378397" cy="378734"/>
          </a:xfrm>
        </p:grpSpPr>
        <p:sp>
          <p:nvSpPr>
            <p:cNvPr id="108" name="자유형: 도형 28">
              <a:extLst>
                <a:ext uri="{FF2B5EF4-FFF2-40B4-BE49-F238E27FC236}">
                  <a16:creationId xmlns:a16="http://schemas.microsoft.com/office/drawing/2014/main" id="{C0720130-9B2F-48E4-8148-0CA7E025FAB3}"/>
                </a:ext>
              </a:extLst>
            </p:cNvPr>
            <p:cNvSpPr/>
            <p:nvPr/>
          </p:nvSpPr>
          <p:spPr>
            <a:xfrm rot="1800000" flipV="1">
              <a:off x="7266118" y="2029583"/>
              <a:ext cx="378397" cy="168084"/>
            </a:xfrm>
            <a:custGeom>
              <a:avLst/>
              <a:gdLst>
                <a:gd name="connsiteX0" fmla="*/ 1453949 w 1453949"/>
                <a:gd name="connsiteY0" fmla="*/ 1185 h 724895"/>
                <a:gd name="connsiteX1" fmla="*/ 1453949 w 1453949"/>
                <a:gd name="connsiteY1" fmla="*/ 32518 h 724895"/>
                <a:gd name="connsiteX2" fmla="*/ 593249 w 1453949"/>
                <a:gd name="connsiteY2" fmla="*/ 32518 h 724895"/>
                <a:gd name="connsiteX3" fmla="*/ 534910 w 1453949"/>
                <a:gd name="connsiteY3" fmla="*/ 38399 h 724895"/>
                <a:gd name="connsiteX4" fmla="*/ 531707 w 1453949"/>
                <a:gd name="connsiteY4" fmla="*/ 39393 h 724895"/>
                <a:gd name="connsiteX5" fmla="*/ 515496 w 1453949"/>
                <a:gd name="connsiteY5" fmla="*/ 40524 h 724895"/>
                <a:gd name="connsiteX6" fmla="*/ 339727 w 1453949"/>
                <a:gd name="connsiteY6" fmla="*/ 175396 h 724895"/>
                <a:gd name="connsiteX7" fmla="*/ 22474 w 1453949"/>
                <a:gd name="connsiteY7" fmla="*/ 724895 h 724895"/>
                <a:gd name="connsiteX8" fmla="*/ 0 w 1453949"/>
                <a:gd name="connsiteY8" fmla="*/ 711920 h 724895"/>
                <a:gd name="connsiteX9" fmla="*/ 327852 w 1453949"/>
                <a:gd name="connsiteY9" fmla="*/ 144063 h 724895"/>
                <a:gd name="connsiteX10" fmla="*/ 558396 w 1453949"/>
                <a:gd name="connsiteY10" fmla="*/ 0 h 724895"/>
                <a:gd name="connsiteX11" fmla="*/ 603436 w 1453949"/>
                <a:gd name="connsiteY11" fmla="*/ 1185 h 72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3949" h="724895">
                  <a:moveTo>
                    <a:pt x="1453949" y="1185"/>
                  </a:moveTo>
                  <a:lnTo>
                    <a:pt x="1453949" y="32518"/>
                  </a:lnTo>
                  <a:lnTo>
                    <a:pt x="593249" y="32518"/>
                  </a:lnTo>
                  <a:cubicBezTo>
                    <a:pt x="573265" y="32518"/>
                    <a:pt x="553754" y="34543"/>
                    <a:pt x="534910" y="38399"/>
                  </a:cubicBezTo>
                  <a:lnTo>
                    <a:pt x="531707" y="39393"/>
                  </a:lnTo>
                  <a:lnTo>
                    <a:pt x="515496" y="40524"/>
                  </a:lnTo>
                  <a:cubicBezTo>
                    <a:pt x="443938" y="59697"/>
                    <a:pt x="379695" y="106170"/>
                    <a:pt x="339727" y="175396"/>
                  </a:cubicBezTo>
                  <a:lnTo>
                    <a:pt x="22474" y="724895"/>
                  </a:lnTo>
                  <a:lnTo>
                    <a:pt x="0" y="711920"/>
                  </a:lnTo>
                  <a:lnTo>
                    <a:pt x="327852" y="144063"/>
                  </a:lnTo>
                  <a:cubicBezTo>
                    <a:pt x="377812" y="57530"/>
                    <a:pt x="465702" y="6550"/>
                    <a:pt x="558396" y="0"/>
                  </a:cubicBezTo>
                  <a:lnTo>
                    <a:pt x="603436" y="1185"/>
                  </a:lnTo>
                  <a:close/>
                </a:path>
              </a:pathLst>
            </a:cu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sp>
          <p:nvSpPr>
            <p:cNvPr id="113" name="타원 112">
              <a:extLst>
                <a:ext uri="{FF2B5EF4-FFF2-40B4-BE49-F238E27FC236}">
                  <a16:creationId xmlns:a16="http://schemas.microsoft.com/office/drawing/2014/main" id="{59A45533-8D1D-499E-9AD9-D6460098A00D}"/>
                </a:ext>
              </a:extLst>
            </p:cNvPr>
            <p:cNvSpPr/>
            <p:nvPr/>
          </p:nvSpPr>
          <p:spPr>
            <a:xfrm flipV="1">
              <a:off x="7284874" y="1818933"/>
              <a:ext cx="95060" cy="93844"/>
            </a:xfrm>
            <a:prstGeom prst="ellipse">
              <a:avLst/>
            </a:prstGeom>
            <a:solidFill>
              <a:schemeClr val="bg1"/>
            </a:solidFill>
            <a:ln w="73025">
              <a:solidFill>
                <a:srgbClr val="C70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114" name="그룹 113"/>
          <p:cNvGrpSpPr/>
          <p:nvPr/>
        </p:nvGrpSpPr>
        <p:grpSpPr>
          <a:xfrm>
            <a:off x="9450686" y="3918119"/>
            <a:ext cx="378397" cy="378734"/>
            <a:chOff x="7266118" y="1818933"/>
            <a:chExt cx="378397" cy="378734"/>
          </a:xfrm>
        </p:grpSpPr>
        <p:sp>
          <p:nvSpPr>
            <p:cNvPr id="115" name="자유형: 도형 28">
              <a:extLst>
                <a:ext uri="{FF2B5EF4-FFF2-40B4-BE49-F238E27FC236}">
                  <a16:creationId xmlns:a16="http://schemas.microsoft.com/office/drawing/2014/main" id="{C0720130-9B2F-48E4-8148-0CA7E025FAB3}"/>
                </a:ext>
              </a:extLst>
            </p:cNvPr>
            <p:cNvSpPr/>
            <p:nvPr/>
          </p:nvSpPr>
          <p:spPr>
            <a:xfrm rot="1800000" flipV="1">
              <a:off x="7266118" y="2029583"/>
              <a:ext cx="378397" cy="168084"/>
            </a:xfrm>
            <a:custGeom>
              <a:avLst/>
              <a:gdLst>
                <a:gd name="connsiteX0" fmla="*/ 1453949 w 1453949"/>
                <a:gd name="connsiteY0" fmla="*/ 1185 h 724895"/>
                <a:gd name="connsiteX1" fmla="*/ 1453949 w 1453949"/>
                <a:gd name="connsiteY1" fmla="*/ 32518 h 724895"/>
                <a:gd name="connsiteX2" fmla="*/ 593249 w 1453949"/>
                <a:gd name="connsiteY2" fmla="*/ 32518 h 724895"/>
                <a:gd name="connsiteX3" fmla="*/ 534910 w 1453949"/>
                <a:gd name="connsiteY3" fmla="*/ 38399 h 724895"/>
                <a:gd name="connsiteX4" fmla="*/ 531707 w 1453949"/>
                <a:gd name="connsiteY4" fmla="*/ 39393 h 724895"/>
                <a:gd name="connsiteX5" fmla="*/ 515496 w 1453949"/>
                <a:gd name="connsiteY5" fmla="*/ 40524 h 724895"/>
                <a:gd name="connsiteX6" fmla="*/ 339727 w 1453949"/>
                <a:gd name="connsiteY6" fmla="*/ 175396 h 724895"/>
                <a:gd name="connsiteX7" fmla="*/ 22474 w 1453949"/>
                <a:gd name="connsiteY7" fmla="*/ 724895 h 724895"/>
                <a:gd name="connsiteX8" fmla="*/ 0 w 1453949"/>
                <a:gd name="connsiteY8" fmla="*/ 711920 h 724895"/>
                <a:gd name="connsiteX9" fmla="*/ 327852 w 1453949"/>
                <a:gd name="connsiteY9" fmla="*/ 144063 h 724895"/>
                <a:gd name="connsiteX10" fmla="*/ 558396 w 1453949"/>
                <a:gd name="connsiteY10" fmla="*/ 0 h 724895"/>
                <a:gd name="connsiteX11" fmla="*/ 603436 w 1453949"/>
                <a:gd name="connsiteY11" fmla="*/ 1185 h 72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3949" h="724895">
                  <a:moveTo>
                    <a:pt x="1453949" y="1185"/>
                  </a:moveTo>
                  <a:lnTo>
                    <a:pt x="1453949" y="32518"/>
                  </a:lnTo>
                  <a:lnTo>
                    <a:pt x="593249" y="32518"/>
                  </a:lnTo>
                  <a:cubicBezTo>
                    <a:pt x="573265" y="32518"/>
                    <a:pt x="553754" y="34543"/>
                    <a:pt x="534910" y="38399"/>
                  </a:cubicBezTo>
                  <a:lnTo>
                    <a:pt x="531707" y="39393"/>
                  </a:lnTo>
                  <a:lnTo>
                    <a:pt x="515496" y="40524"/>
                  </a:lnTo>
                  <a:cubicBezTo>
                    <a:pt x="443938" y="59697"/>
                    <a:pt x="379695" y="106170"/>
                    <a:pt x="339727" y="175396"/>
                  </a:cubicBezTo>
                  <a:lnTo>
                    <a:pt x="22474" y="724895"/>
                  </a:lnTo>
                  <a:lnTo>
                    <a:pt x="0" y="711920"/>
                  </a:lnTo>
                  <a:lnTo>
                    <a:pt x="327852" y="144063"/>
                  </a:lnTo>
                  <a:cubicBezTo>
                    <a:pt x="377812" y="57530"/>
                    <a:pt x="465702" y="6550"/>
                    <a:pt x="558396" y="0"/>
                  </a:cubicBezTo>
                  <a:lnTo>
                    <a:pt x="603436" y="1185"/>
                  </a:lnTo>
                  <a:close/>
                </a:path>
              </a:pathLst>
            </a:cu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sp>
          <p:nvSpPr>
            <p:cNvPr id="116" name="타원 115">
              <a:extLst>
                <a:ext uri="{FF2B5EF4-FFF2-40B4-BE49-F238E27FC236}">
                  <a16:creationId xmlns:a16="http://schemas.microsoft.com/office/drawing/2014/main" id="{59A45533-8D1D-499E-9AD9-D6460098A00D}"/>
                </a:ext>
              </a:extLst>
            </p:cNvPr>
            <p:cNvSpPr/>
            <p:nvPr/>
          </p:nvSpPr>
          <p:spPr>
            <a:xfrm flipV="1">
              <a:off x="7284874" y="1818933"/>
              <a:ext cx="95060" cy="93844"/>
            </a:xfrm>
            <a:prstGeom prst="ellipse">
              <a:avLst/>
            </a:prstGeom>
            <a:solidFill>
              <a:schemeClr val="bg1"/>
            </a:solidFill>
            <a:ln w="73025">
              <a:solidFill>
                <a:srgbClr val="C70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119" name="그룹 118"/>
          <p:cNvGrpSpPr/>
          <p:nvPr/>
        </p:nvGrpSpPr>
        <p:grpSpPr>
          <a:xfrm>
            <a:off x="8470050" y="4431939"/>
            <a:ext cx="436088" cy="505862"/>
            <a:chOff x="7282941" y="2289750"/>
            <a:chExt cx="436088" cy="505862"/>
          </a:xfrm>
        </p:grpSpPr>
        <p:sp>
          <p:nvSpPr>
            <p:cNvPr id="120" name="이등변 삼각형 119">
              <a:extLst>
                <a:ext uri="{FF2B5EF4-FFF2-40B4-BE49-F238E27FC236}">
                  <a16:creationId xmlns:a16="http://schemas.microsoft.com/office/drawing/2014/main" id="{65E2A89F-938D-4AA8-BDEE-4920D6B2E8E3}"/>
                </a:ext>
              </a:extLst>
            </p:cNvPr>
            <p:cNvSpPr/>
            <p:nvPr/>
          </p:nvSpPr>
          <p:spPr>
            <a:xfrm rot="5400000">
              <a:off x="7248054" y="2324637"/>
              <a:ext cx="505862" cy="436088"/>
            </a:xfrm>
            <a:prstGeom prst="triangle">
              <a:avLst/>
            </a:prstGeom>
            <a:solidFill>
              <a:srgbClr val="C7004C"/>
            </a:solidFill>
            <a:ln w="203200" cap="rnd">
              <a:solidFill>
                <a:srgbClr val="C7004C"/>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21" name="이등변 삼각형 120">
              <a:extLst>
                <a:ext uri="{FF2B5EF4-FFF2-40B4-BE49-F238E27FC236}">
                  <a16:creationId xmlns:a16="http://schemas.microsoft.com/office/drawing/2014/main" id="{0888CDDB-88ED-46F8-B6D2-F6C1C9352393}"/>
                </a:ext>
              </a:extLst>
            </p:cNvPr>
            <p:cNvSpPr/>
            <p:nvPr/>
          </p:nvSpPr>
          <p:spPr>
            <a:xfrm rot="5400000">
              <a:off x="7295873" y="2364600"/>
              <a:ext cx="373794" cy="322236"/>
            </a:xfrm>
            <a:prstGeom prst="triangle">
              <a:avLst/>
            </a:prstGeom>
            <a:solidFill>
              <a:schemeClr val="bg1">
                <a:lumMod val="95000"/>
              </a:schemeClr>
            </a:solidFill>
            <a:ln w="95250" cap="rnd">
              <a:solidFill>
                <a:schemeClr val="bg1">
                  <a:lumMod val="95000"/>
                </a:schemeClr>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122" name="그룹 121"/>
          <p:cNvGrpSpPr/>
          <p:nvPr/>
        </p:nvGrpSpPr>
        <p:grpSpPr>
          <a:xfrm>
            <a:off x="9469442" y="4426588"/>
            <a:ext cx="436088" cy="505862"/>
            <a:chOff x="7282941" y="2289750"/>
            <a:chExt cx="436088" cy="505862"/>
          </a:xfrm>
        </p:grpSpPr>
        <p:sp>
          <p:nvSpPr>
            <p:cNvPr id="123" name="이등변 삼각형 122">
              <a:extLst>
                <a:ext uri="{FF2B5EF4-FFF2-40B4-BE49-F238E27FC236}">
                  <a16:creationId xmlns:a16="http://schemas.microsoft.com/office/drawing/2014/main" id="{65E2A89F-938D-4AA8-BDEE-4920D6B2E8E3}"/>
                </a:ext>
              </a:extLst>
            </p:cNvPr>
            <p:cNvSpPr/>
            <p:nvPr/>
          </p:nvSpPr>
          <p:spPr>
            <a:xfrm rot="5400000">
              <a:off x="7248054" y="2324637"/>
              <a:ext cx="505862" cy="436088"/>
            </a:xfrm>
            <a:prstGeom prst="triangle">
              <a:avLst/>
            </a:prstGeom>
            <a:solidFill>
              <a:srgbClr val="C7004C"/>
            </a:solidFill>
            <a:ln w="203200" cap="rnd">
              <a:solidFill>
                <a:srgbClr val="C7004C"/>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24" name="이등변 삼각형 123">
              <a:extLst>
                <a:ext uri="{FF2B5EF4-FFF2-40B4-BE49-F238E27FC236}">
                  <a16:creationId xmlns:a16="http://schemas.microsoft.com/office/drawing/2014/main" id="{0888CDDB-88ED-46F8-B6D2-F6C1C9352393}"/>
                </a:ext>
              </a:extLst>
            </p:cNvPr>
            <p:cNvSpPr/>
            <p:nvPr/>
          </p:nvSpPr>
          <p:spPr>
            <a:xfrm rot="5400000">
              <a:off x="7295873" y="2364600"/>
              <a:ext cx="373794" cy="322236"/>
            </a:xfrm>
            <a:prstGeom prst="triangle">
              <a:avLst/>
            </a:prstGeom>
            <a:solidFill>
              <a:schemeClr val="bg1">
                <a:lumMod val="95000"/>
              </a:schemeClr>
            </a:solidFill>
            <a:ln w="95250" cap="rnd">
              <a:solidFill>
                <a:schemeClr val="bg1">
                  <a:lumMod val="95000"/>
                </a:schemeClr>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125" name="직사각형 124">
            <a:extLst>
              <a:ext uri="{FF2B5EF4-FFF2-40B4-BE49-F238E27FC236}">
                <a16:creationId xmlns:a16="http://schemas.microsoft.com/office/drawing/2014/main" id="{4ED8D9C6-5E23-4BCB-8622-1B4054051C66}"/>
              </a:ext>
            </a:extLst>
          </p:cNvPr>
          <p:cNvSpPr/>
          <p:nvPr/>
        </p:nvSpPr>
        <p:spPr>
          <a:xfrm>
            <a:off x="8536058" y="3778135"/>
            <a:ext cx="795386" cy="392415"/>
          </a:xfrm>
          <a:prstGeom prst="rect">
            <a:avLst/>
          </a:prstGeom>
        </p:spPr>
        <p:txBody>
          <a:bodyPr wrap="square">
            <a:spAutoFit/>
          </a:bodyPr>
          <a:lstStyle/>
          <a:p>
            <a:pPr algn="ctr">
              <a:lnSpc>
                <a:spcPct val="150000"/>
              </a:lnSpc>
            </a:pPr>
            <a:r>
              <a:rPr lang="en-US" altLang="ko-KR" sz="1300" b="1" dirty="0">
                <a:solidFill>
                  <a:prstClr val="black">
                    <a:lumMod val="75000"/>
                    <a:lumOff val="25000"/>
                  </a:prstClr>
                </a:solidFill>
              </a:rPr>
              <a:t>Reverse</a:t>
            </a:r>
          </a:p>
        </p:txBody>
      </p:sp>
      <p:sp>
        <p:nvSpPr>
          <p:cNvPr id="126" name="직사각형 125">
            <a:extLst>
              <a:ext uri="{FF2B5EF4-FFF2-40B4-BE49-F238E27FC236}">
                <a16:creationId xmlns:a16="http://schemas.microsoft.com/office/drawing/2014/main" id="{4ED8D9C6-5E23-4BCB-8622-1B4054051C66}"/>
              </a:ext>
            </a:extLst>
          </p:cNvPr>
          <p:cNvSpPr/>
          <p:nvPr/>
        </p:nvSpPr>
        <p:spPr>
          <a:xfrm>
            <a:off x="9563235" y="3773901"/>
            <a:ext cx="920282" cy="392415"/>
          </a:xfrm>
          <a:prstGeom prst="rect">
            <a:avLst/>
          </a:prstGeom>
        </p:spPr>
        <p:txBody>
          <a:bodyPr wrap="square">
            <a:spAutoFit/>
          </a:bodyPr>
          <a:lstStyle/>
          <a:p>
            <a:pPr algn="ctr">
              <a:lnSpc>
                <a:spcPct val="150000"/>
              </a:lnSpc>
            </a:pPr>
            <a:r>
              <a:rPr lang="en-US" altLang="ko-KR" sz="1300" b="1" dirty="0">
                <a:solidFill>
                  <a:prstClr val="black">
                    <a:lumMod val="75000"/>
                    <a:lumOff val="25000"/>
                  </a:prstClr>
                </a:solidFill>
              </a:rPr>
              <a:t>Pin to Pin</a:t>
            </a:r>
          </a:p>
        </p:txBody>
      </p:sp>
      <p:grpSp>
        <p:nvGrpSpPr>
          <p:cNvPr id="33" name="그룹 32"/>
          <p:cNvGrpSpPr/>
          <p:nvPr/>
        </p:nvGrpSpPr>
        <p:grpSpPr>
          <a:xfrm>
            <a:off x="7455975" y="4431939"/>
            <a:ext cx="436088" cy="505862"/>
            <a:chOff x="7282941" y="2289750"/>
            <a:chExt cx="436088" cy="505862"/>
          </a:xfrm>
        </p:grpSpPr>
        <p:sp>
          <p:nvSpPr>
            <p:cNvPr id="79" name="이등변 삼각형 78">
              <a:extLst>
                <a:ext uri="{FF2B5EF4-FFF2-40B4-BE49-F238E27FC236}">
                  <a16:creationId xmlns:a16="http://schemas.microsoft.com/office/drawing/2014/main" id="{65E2A89F-938D-4AA8-BDEE-4920D6B2E8E3}"/>
                </a:ext>
              </a:extLst>
            </p:cNvPr>
            <p:cNvSpPr/>
            <p:nvPr/>
          </p:nvSpPr>
          <p:spPr>
            <a:xfrm rot="5400000">
              <a:off x="7248054" y="2324637"/>
              <a:ext cx="505862" cy="436088"/>
            </a:xfrm>
            <a:prstGeom prst="triangle">
              <a:avLst/>
            </a:prstGeom>
            <a:solidFill>
              <a:srgbClr val="C7004C"/>
            </a:solidFill>
            <a:ln w="203200" cap="rnd">
              <a:solidFill>
                <a:srgbClr val="C7004C"/>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0" name="이등변 삼각형 79">
              <a:extLst>
                <a:ext uri="{FF2B5EF4-FFF2-40B4-BE49-F238E27FC236}">
                  <a16:creationId xmlns:a16="http://schemas.microsoft.com/office/drawing/2014/main" id="{0888CDDB-88ED-46F8-B6D2-F6C1C9352393}"/>
                </a:ext>
              </a:extLst>
            </p:cNvPr>
            <p:cNvSpPr/>
            <p:nvPr/>
          </p:nvSpPr>
          <p:spPr>
            <a:xfrm rot="5400000">
              <a:off x="7295873" y="2364600"/>
              <a:ext cx="373794" cy="322236"/>
            </a:xfrm>
            <a:prstGeom prst="triangle">
              <a:avLst/>
            </a:prstGeom>
            <a:solidFill>
              <a:schemeClr val="bg1">
                <a:lumMod val="95000"/>
              </a:schemeClr>
            </a:solidFill>
            <a:ln w="95250" cap="rnd">
              <a:solidFill>
                <a:schemeClr val="bg1">
                  <a:lumMod val="95000"/>
                </a:schemeClr>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cxnSp>
        <p:nvCxnSpPr>
          <p:cNvPr id="41" name="직선 연결선 40"/>
          <p:cNvCxnSpPr/>
          <p:nvPr/>
        </p:nvCxnSpPr>
        <p:spPr>
          <a:xfrm flipH="1">
            <a:off x="7279640" y="5185561"/>
            <a:ext cx="271971" cy="436726"/>
          </a:xfrm>
          <a:prstGeom prst="line">
            <a:avLst/>
          </a:prstGeom>
          <a:ln w="19050">
            <a:solidFill>
              <a:srgbClr val="C7004C"/>
            </a:solidFill>
          </a:ln>
        </p:spPr>
        <p:style>
          <a:lnRef idx="1">
            <a:schemeClr val="accent1"/>
          </a:lnRef>
          <a:fillRef idx="0">
            <a:schemeClr val="accent1"/>
          </a:fillRef>
          <a:effectRef idx="0">
            <a:schemeClr val="accent1"/>
          </a:effectRef>
          <a:fontRef idx="minor">
            <a:schemeClr val="tx1"/>
          </a:fontRef>
        </p:style>
      </p:cxnSp>
      <p:cxnSp>
        <p:nvCxnSpPr>
          <p:cNvPr id="127" name="직선 연결선 126"/>
          <p:cNvCxnSpPr/>
          <p:nvPr/>
        </p:nvCxnSpPr>
        <p:spPr>
          <a:xfrm>
            <a:off x="7550936" y="5197238"/>
            <a:ext cx="265701" cy="425049"/>
          </a:xfrm>
          <a:prstGeom prst="line">
            <a:avLst/>
          </a:prstGeom>
          <a:ln w="19050">
            <a:solidFill>
              <a:srgbClr val="C7004C"/>
            </a:solidFill>
          </a:ln>
        </p:spPr>
        <p:style>
          <a:lnRef idx="1">
            <a:schemeClr val="accent1"/>
          </a:lnRef>
          <a:fillRef idx="0">
            <a:schemeClr val="accent1"/>
          </a:fillRef>
          <a:effectRef idx="0">
            <a:schemeClr val="accent1"/>
          </a:effectRef>
          <a:fontRef idx="minor">
            <a:schemeClr val="tx1"/>
          </a:fontRef>
        </p:style>
      </p:cxnSp>
      <p:cxnSp>
        <p:nvCxnSpPr>
          <p:cNvPr id="43" name="직선 연결선 42"/>
          <p:cNvCxnSpPr/>
          <p:nvPr/>
        </p:nvCxnSpPr>
        <p:spPr>
          <a:xfrm flipV="1">
            <a:off x="7544526" y="4975542"/>
            <a:ext cx="0" cy="216550"/>
          </a:xfrm>
          <a:prstGeom prst="line">
            <a:avLst/>
          </a:prstGeom>
          <a:ln w="19050">
            <a:solidFill>
              <a:srgbClr val="C7004C"/>
            </a:solidFill>
          </a:ln>
        </p:spPr>
        <p:style>
          <a:lnRef idx="1">
            <a:schemeClr val="accent1"/>
          </a:lnRef>
          <a:fillRef idx="0">
            <a:schemeClr val="accent1"/>
          </a:fillRef>
          <a:effectRef idx="0">
            <a:schemeClr val="accent1"/>
          </a:effectRef>
          <a:fontRef idx="minor">
            <a:schemeClr val="tx1"/>
          </a:fontRef>
        </p:style>
      </p:cxnSp>
      <p:sp>
        <p:nvSpPr>
          <p:cNvPr id="131" name="타원 130">
            <a:extLst>
              <a:ext uri="{FF2B5EF4-FFF2-40B4-BE49-F238E27FC236}">
                <a16:creationId xmlns:a16="http://schemas.microsoft.com/office/drawing/2014/main" id="{59A45533-8D1D-499E-9AD9-D6460098A00D}"/>
              </a:ext>
            </a:extLst>
          </p:cNvPr>
          <p:cNvSpPr/>
          <p:nvPr/>
        </p:nvSpPr>
        <p:spPr>
          <a:xfrm flipV="1">
            <a:off x="7210523" y="5606626"/>
            <a:ext cx="95060" cy="93844"/>
          </a:xfrm>
          <a:prstGeom prst="ellipse">
            <a:avLst/>
          </a:prstGeom>
          <a:solidFill>
            <a:schemeClr val="bg1"/>
          </a:solidFill>
          <a:ln w="73025">
            <a:solidFill>
              <a:srgbClr val="C70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32" name="타원 131">
            <a:extLst>
              <a:ext uri="{FF2B5EF4-FFF2-40B4-BE49-F238E27FC236}">
                <a16:creationId xmlns:a16="http://schemas.microsoft.com/office/drawing/2014/main" id="{59A45533-8D1D-499E-9AD9-D6460098A00D}"/>
              </a:ext>
            </a:extLst>
          </p:cNvPr>
          <p:cNvSpPr/>
          <p:nvPr/>
        </p:nvSpPr>
        <p:spPr>
          <a:xfrm flipV="1">
            <a:off x="7776332" y="5603758"/>
            <a:ext cx="95060" cy="93844"/>
          </a:xfrm>
          <a:prstGeom prst="ellipse">
            <a:avLst/>
          </a:prstGeom>
          <a:solidFill>
            <a:schemeClr val="bg1"/>
          </a:solidFill>
          <a:ln w="73025">
            <a:solidFill>
              <a:srgbClr val="C70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33" name="직사각형 132">
            <a:extLst>
              <a:ext uri="{FF2B5EF4-FFF2-40B4-BE49-F238E27FC236}">
                <a16:creationId xmlns:a16="http://schemas.microsoft.com/office/drawing/2014/main" id="{4ED8D9C6-5E23-4BCB-8622-1B4054051C66}"/>
              </a:ext>
            </a:extLst>
          </p:cNvPr>
          <p:cNvSpPr/>
          <p:nvPr/>
        </p:nvSpPr>
        <p:spPr>
          <a:xfrm>
            <a:off x="6693686" y="5610137"/>
            <a:ext cx="715007" cy="361381"/>
          </a:xfrm>
          <a:prstGeom prst="rect">
            <a:avLst/>
          </a:prstGeom>
        </p:spPr>
        <p:txBody>
          <a:bodyPr wrap="square">
            <a:spAutoFit/>
          </a:bodyPr>
          <a:lstStyle/>
          <a:p>
            <a:pPr algn="ctr">
              <a:lnSpc>
                <a:spcPct val="150000"/>
              </a:lnSpc>
            </a:pPr>
            <a:r>
              <a:rPr lang="en-US" altLang="ko-KR" sz="1300" b="1" dirty="0">
                <a:solidFill>
                  <a:prstClr val="black">
                    <a:lumMod val="75000"/>
                    <a:lumOff val="25000"/>
                  </a:prstClr>
                </a:solidFill>
              </a:rPr>
              <a:t>TDR </a:t>
            </a:r>
          </a:p>
        </p:txBody>
      </p:sp>
      <p:sp>
        <p:nvSpPr>
          <p:cNvPr id="134" name="직사각형 133">
            <a:extLst>
              <a:ext uri="{FF2B5EF4-FFF2-40B4-BE49-F238E27FC236}">
                <a16:creationId xmlns:a16="http://schemas.microsoft.com/office/drawing/2014/main" id="{4ED8D9C6-5E23-4BCB-8622-1B4054051C66}"/>
              </a:ext>
            </a:extLst>
          </p:cNvPr>
          <p:cNvSpPr/>
          <p:nvPr/>
        </p:nvSpPr>
        <p:spPr>
          <a:xfrm>
            <a:off x="7555802" y="5624738"/>
            <a:ext cx="844813" cy="392415"/>
          </a:xfrm>
          <a:prstGeom prst="rect">
            <a:avLst/>
          </a:prstGeom>
        </p:spPr>
        <p:txBody>
          <a:bodyPr wrap="square">
            <a:spAutoFit/>
          </a:bodyPr>
          <a:lstStyle/>
          <a:p>
            <a:pPr algn="ctr">
              <a:lnSpc>
                <a:spcPct val="150000"/>
              </a:lnSpc>
            </a:pPr>
            <a:r>
              <a:rPr lang="en-US" altLang="ko-KR" sz="1300" b="1" dirty="0">
                <a:solidFill>
                  <a:prstClr val="black">
                    <a:lumMod val="75000"/>
                    <a:lumOff val="25000"/>
                  </a:prstClr>
                </a:solidFill>
              </a:rPr>
              <a:t>I/V Curve </a:t>
            </a:r>
          </a:p>
        </p:txBody>
      </p:sp>
      <p:sp>
        <p:nvSpPr>
          <p:cNvPr id="139" name="평행 사변형 138"/>
          <p:cNvSpPr/>
          <p:nvPr/>
        </p:nvSpPr>
        <p:spPr>
          <a:xfrm>
            <a:off x="6678783" y="3188741"/>
            <a:ext cx="1026905" cy="421399"/>
          </a:xfrm>
          <a:prstGeom prst="parallelogram">
            <a:avLst/>
          </a:pr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bg1"/>
                </a:solidFill>
              </a:rPr>
              <a:t>Module</a:t>
            </a:r>
            <a:endParaRPr lang="ko-KR" altLang="en-US" sz="1400" b="1" dirty="0">
              <a:solidFill>
                <a:schemeClr val="bg1"/>
              </a:solidFill>
            </a:endParaRPr>
          </a:p>
        </p:txBody>
      </p:sp>
      <p:sp>
        <p:nvSpPr>
          <p:cNvPr id="140" name="평행 사변형 139"/>
          <p:cNvSpPr/>
          <p:nvPr/>
        </p:nvSpPr>
        <p:spPr>
          <a:xfrm>
            <a:off x="7635968" y="3185878"/>
            <a:ext cx="1026905" cy="421399"/>
          </a:xfrm>
          <a:prstGeom prst="parallelogram">
            <a:avLst/>
          </a:prstGeom>
          <a:solidFill>
            <a:srgbClr val="FF6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404040"/>
                </a:solidFill>
              </a:rPr>
              <a:t>Cube</a:t>
            </a:r>
            <a:endParaRPr lang="ko-KR" altLang="en-US" sz="1400" b="1" dirty="0">
              <a:solidFill>
                <a:srgbClr val="404040"/>
              </a:solidFill>
            </a:endParaRPr>
          </a:p>
        </p:txBody>
      </p:sp>
      <p:sp>
        <p:nvSpPr>
          <p:cNvPr id="141" name="평행 사변형 140"/>
          <p:cNvSpPr/>
          <p:nvPr/>
        </p:nvSpPr>
        <p:spPr>
          <a:xfrm>
            <a:off x="8593152" y="3182938"/>
            <a:ext cx="1026905" cy="421399"/>
          </a:xfrm>
          <a:prstGeom prst="parallelogram">
            <a:avLst/>
          </a:prstGeom>
          <a:solidFill>
            <a:srgbClr val="FFA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ko-KR" sz="1400" b="1" dirty="0">
                <a:solidFill>
                  <a:srgbClr val="404040"/>
                </a:solidFill>
              </a:rPr>
              <a:t>Filter </a:t>
            </a:r>
            <a:r>
              <a:rPr lang="en-US" altLang="ko-KR" sz="1400" b="1" dirty="0" err="1">
                <a:solidFill>
                  <a:srgbClr val="404040"/>
                </a:solidFill>
              </a:rPr>
              <a:t>Ass’y</a:t>
            </a:r>
            <a:endParaRPr lang="ko-KR" altLang="en-US" sz="1400" b="1" dirty="0">
              <a:solidFill>
                <a:srgbClr val="404040"/>
              </a:solidFill>
            </a:endParaRPr>
          </a:p>
        </p:txBody>
      </p:sp>
      <p:sp>
        <p:nvSpPr>
          <p:cNvPr id="49" name="TextBox 48"/>
          <p:cNvSpPr txBox="1"/>
          <p:nvPr/>
        </p:nvSpPr>
        <p:spPr>
          <a:xfrm>
            <a:off x="6152284" y="1481172"/>
            <a:ext cx="2329503" cy="46166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ko-KR" sz="2400" b="1" dirty="0">
                <a:solidFill>
                  <a:srgbClr val="404040"/>
                </a:solidFill>
              </a:rPr>
              <a:t>OS/TDR Board </a:t>
            </a:r>
            <a:endParaRPr lang="ko-KR" altLang="en-US" sz="2400" b="1" dirty="0">
              <a:solidFill>
                <a:srgbClr val="404040"/>
              </a:solidFill>
            </a:endParaRPr>
          </a:p>
        </p:txBody>
      </p:sp>
      <p:sp>
        <p:nvSpPr>
          <p:cNvPr id="50" name="직사각형 49"/>
          <p:cNvSpPr/>
          <p:nvPr/>
        </p:nvSpPr>
        <p:spPr>
          <a:xfrm>
            <a:off x="6245230" y="2129911"/>
            <a:ext cx="187373" cy="114059"/>
          </a:xfrm>
          <a:prstGeom prst="rect">
            <a:avLst/>
          </a:pr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2" name="직사각형 141"/>
          <p:cNvSpPr/>
          <p:nvPr/>
        </p:nvSpPr>
        <p:spPr>
          <a:xfrm>
            <a:off x="6245229" y="2627221"/>
            <a:ext cx="187373" cy="114059"/>
          </a:xfrm>
          <a:prstGeom prst="rect">
            <a:avLst/>
          </a:pr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3" name="육각형 142"/>
          <p:cNvSpPr/>
          <p:nvPr/>
        </p:nvSpPr>
        <p:spPr>
          <a:xfrm>
            <a:off x="2147347" y="3410482"/>
            <a:ext cx="1351529" cy="1165111"/>
          </a:xfrm>
          <a:prstGeom prst="hexagon">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2164887" y="3752006"/>
            <a:ext cx="1316655"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ko-KR" sz="2800" b="1" dirty="0">
                <a:solidFill>
                  <a:srgbClr val="404040"/>
                </a:solidFill>
              </a:rPr>
              <a:t>FA</a:t>
            </a:r>
            <a:r>
              <a:rPr lang="en-US" altLang="ko-KR" sz="2400" b="1" dirty="0">
                <a:solidFill>
                  <a:srgbClr val="404040"/>
                </a:solidFill>
              </a:rPr>
              <a:t> </a:t>
            </a:r>
            <a:r>
              <a:rPr lang="ko-KR" altLang="en-US" sz="2400" b="1" dirty="0">
                <a:solidFill>
                  <a:srgbClr val="404040"/>
                </a:solidFill>
              </a:rPr>
              <a:t>유형</a:t>
            </a:r>
          </a:p>
        </p:txBody>
      </p:sp>
      <p:pic>
        <p:nvPicPr>
          <p:cNvPr id="58" name="그림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6395" y="6489432"/>
            <a:ext cx="1508891" cy="365792"/>
          </a:xfrm>
          <a:prstGeom prst="rect">
            <a:avLst/>
          </a:prstGeom>
        </p:spPr>
      </p:pic>
      <p:cxnSp>
        <p:nvCxnSpPr>
          <p:cNvPr id="19" name="꺾인 연결선 18"/>
          <p:cNvCxnSpPr/>
          <p:nvPr/>
        </p:nvCxnSpPr>
        <p:spPr>
          <a:xfrm rot="16200000" flipH="1">
            <a:off x="8561600" y="5040726"/>
            <a:ext cx="697639" cy="481084"/>
          </a:xfrm>
          <a:prstGeom prst="bentConnector3">
            <a:avLst>
              <a:gd name="adj1" fmla="val 50000"/>
            </a:avLst>
          </a:prstGeom>
          <a:ln w="19050">
            <a:solidFill>
              <a:srgbClr val="C7004C"/>
            </a:solidFill>
            <a:tailEnd type="none"/>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4ED8D9C6-5E23-4BCB-8622-1B4054051C66}"/>
              </a:ext>
            </a:extLst>
          </p:cNvPr>
          <p:cNvSpPr/>
          <p:nvPr/>
        </p:nvSpPr>
        <p:spPr>
          <a:xfrm>
            <a:off x="8678982" y="5624737"/>
            <a:ext cx="933051" cy="392415"/>
          </a:xfrm>
          <a:prstGeom prst="rect">
            <a:avLst/>
          </a:prstGeom>
        </p:spPr>
        <p:txBody>
          <a:bodyPr wrap="square">
            <a:spAutoFit/>
          </a:bodyPr>
          <a:lstStyle/>
          <a:p>
            <a:pPr algn="ctr">
              <a:lnSpc>
                <a:spcPct val="150000"/>
              </a:lnSpc>
            </a:pPr>
            <a:r>
              <a:rPr lang="en-US" altLang="ko-KR" sz="1300" b="1" dirty="0">
                <a:solidFill>
                  <a:prstClr val="black">
                    <a:lumMod val="75000"/>
                    <a:lumOff val="25000"/>
                  </a:prstClr>
                </a:solidFill>
              </a:rPr>
              <a:t>I/V Curve </a:t>
            </a:r>
          </a:p>
        </p:txBody>
      </p:sp>
      <p:cxnSp>
        <p:nvCxnSpPr>
          <p:cNvPr id="75" name="꺾인 연결선 74"/>
          <p:cNvCxnSpPr/>
          <p:nvPr/>
        </p:nvCxnSpPr>
        <p:spPr>
          <a:xfrm rot="5400000">
            <a:off x="9043930" y="5034132"/>
            <a:ext cx="702991" cy="488925"/>
          </a:xfrm>
          <a:prstGeom prst="bentConnector3">
            <a:avLst>
              <a:gd name="adj1" fmla="val 50000"/>
            </a:avLst>
          </a:prstGeom>
          <a:ln w="19050">
            <a:solidFill>
              <a:srgbClr val="C7004C"/>
            </a:solidFill>
            <a:tailEnd type="none"/>
          </a:ln>
        </p:spPr>
        <p:style>
          <a:lnRef idx="1">
            <a:schemeClr val="accent1"/>
          </a:lnRef>
          <a:fillRef idx="0">
            <a:schemeClr val="accent1"/>
          </a:fillRef>
          <a:effectRef idx="0">
            <a:schemeClr val="accent1"/>
          </a:effectRef>
          <a:fontRef idx="minor">
            <a:schemeClr val="tx1"/>
          </a:fontRef>
        </p:style>
      </p:cxnSp>
      <p:sp>
        <p:nvSpPr>
          <p:cNvPr id="72" name="타원 71">
            <a:extLst>
              <a:ext uri="{FF2B5EF4-FFF2-40B4-BE49-F238E27FC236}">
                <a16:creationId xmlns:a16="http://schemas.microsoft.com/office/drawing/2014/main" id="{59A45533-8D1D-499E-9AD9-D6460098A00D}"/>
              </a:ext>
            </a:extLst>
          </p:cNvPr>
          <p:cNvSpPr/>
          <p:nvPr/>
        </p:nvSpPr>
        <p:spPr>
          <a:xfrm flipV="1">
            <a:off x="9104040" y="5622153"/>
            <a:ext cx="95060" cy="93844"/>
          </a:xfrm>
          <a:prstGeom prst="ellipse">
            <a:avLst/>
          </a:prstGeom>
          <a:solidFill>
            <a:schemeClr val="bg1"/>
          </a:solidFill>
          <a:ln w="73025">
            <a:solidFill>
              <a:srgbClr val="C70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7" name="TextBox 66"/>
          <p:cNvSpPr txBox="1"/>
          <p:nvPr/>
        </p:nvSpPr>
        <p:spPr>
          <a:xfrm>
            <a:off x="6344490" y="4442658"/>
            <a:ext cx="893666" cy="430887"/>
          </a:xfrm>
          <a:prstGeom prst="rect">
            <a:avLst/>
          </a:prstGeom>
          <a:noFill/>
        </p:spPr>
        <p:txBody>
          <a:bodyPr wrap="square" rtlCol="0">
            <a:spAutoFit/>
          </a:bodyPr>
          <a:lstStyle/>
          <a:p>
            <a:pPr algn="ctr"/>
            <a:r>
              <a:rPr lang="en-US" altLang="ko-KR" sz="1100" b="1" dirty="0">
                <a:solidFill>
                  <a:srgbClr val="C7004C"/>
                </a:solidFill>
              </a:rPr>
              <a:t>Root Cause</a:t>
            </a:r>
          </a:p>
          <a:p>
            <a:pPr algn="ctr"/>
            <a:r>
              <a:rPr lang="en-US" altLang="ko-KR" sz="1100" b="1" dirty="0">
                <a:solidFill>
                  <a:srgbClr val="C7004C"/>
                </a:solidFill>
              </a:rPr>
              <a:t>Analysis</a:t>
            </a:r>
            <a:endParaRPr lang="ko-KR" altLang="en-US" sz="1100" b="1" dirty="0">
              <a:solidFill>
                <a:srgbClr val="C7004C"/>
              </a:solidFill>
            </a:endParaRPr>
          </a:p>
        </p:txBody>
      </p:sp>
    </p:spTree>
    <p:extLst>
      <p:ext uri="{BB962C8B-B14F-4D97-AF65-F5344CB8AC3E}">
        <p14:creationId xmlns:p14="http://schemas.microsoft.com/office/powerpoint/2010/main" val="399747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42" presetClass="path" presetSubtype="0" accel="50000" decel="50000" fill="hold" grpId="0" nodeType="withEffect">
                                  <p:stCondLst>
                                    <p:cond delay="0"/>
                                  </p:stCondLst>
                                  <p:childTnLst>
                                    <p:animMotion origin="layout" path="M -1.25E-6 3.7037E-7 L 0.22982 -0.0625 " pathEditMode="relative" rAng="0" ptsTypes="AA">
                                      <p:cBhvr>
                                        <p:cTn id="9" dur="500" fill="hold"/>
                                        <p:tgtEl>
                                          <p:spTgt spid="27"/>
                                        </p:tgtEl>
                                        <p:attrNameLst>
                                          <p:attrName>ppt_x</p:attrName>
                                          <p:attrName>ppt_y</p:attrName>
                                        </p:attrNameLst>
                                      </p:cBhvr>
                                      <p:rCtr x="11484" y="-312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2"/>
                                        </p:tgtEl>
                                        <p:attrNameLst>
                                          <p:attrName>style.visibility</p:attrName>
                                        </p:attrNameLst>
                                      </p:cBhvr>
                                      <p:to>
                                        <p:strVal val="visible"/>
                                      </p:to>
                                    </p:set>
                                    <p:animEffect transition="in" filter="fade">
                                      <p:cBhvr>
                                        <p:cTn id="14" dur="500"/>
                                        <p:tgtEl>
                                          <p:spTgt spid="142"/>
                                        </p:tgtEl>
                                      </p:cBhvr>
                                    </p:animEffect>
                                  </p:childTnLst>
                                </p:cTn>
                              </p:par>
                              <p:par>
                                <p:cTn id="15" presetID="42" presetClass="path" presetSubtype="0" accel="50000" decel="50000" fill="hold" grpId="0" nodeType="withEffect">
                                  <p:stCondLst>
                                    <p:cond delay="0"/>
                                  </p:stCondLst>
                                  <p:childTnLst>
                                    <p:animMotion origin="layout" path="M -4.375E-6 2.22222E-6 L 0.17631 -0.19514 " pathEditMode="relative" rAng="0" ptsTypes="AA">
                                      <p:cBhvr>
                                        <p:cTn id="16" dur="500" fill="hold"/>
                                        <p:tgtEl>
                                          <p:spTgt spid="12"/>
                                        </p:tgtEl>
                                        <p:attrNameLst>
                                          <p:attrName>ppt_x</p:attrName>
                                          <p:attrName>ppt_y</p:attrName>
                                        </p:attrNameLst>
                                      </p:cBhvr>
                                      <p:rCtr x="8815" y="-9769"/>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9"/>
                                        </p:tgtEl>
                                        <p:attrNameLst>
                                          <p:attrName>style.visibility</p:attrName>
                                        </p:attrNameLst>
                                      </p:cBhvr>
                                      <p:to>
                                        <p:strVal val="visible"/>
                                      </p:to>
                                    </p:set>
                                    <p:animEffect transition="in" filter="fade">
                                      <p:cBhvr>
                                        <p:cTn id="21" dur="500"/>
                                        <p:tgtEl>
                                          <p:spTgt spid="1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0"/>
                                        </p:tgtEl>
                                        <p:attrNameLst>
                                          <p:attrName>style.visibility</p:attrName>
                                        </p:attrNameLst>
                                      </p:cBhvr>
                                      <p:to>
                                        <p:strVal val="visible"/>
                                      </p:to>
                                    </p:set>
                                    <p:animEffect transition="in" filter="fade">
                                      <p:cBhvr>
                                        <p:cTn id="24" dur="500"/>
                                        <p:tgtEl>
                                          <p:spTgt spid="14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1"/>
                                        </p:tgtEl>
                                        <p:attrNameLst>
                                          <p:attrName>style.visibility</p:attrName>
                                        </p:attrNameLst>
                                      </p:cBhvr>
                                      <p:to>
                                        <p:strVal val="visible"/>
                                      </p:to>
                                    </p:set>
                                    <p:animEffect transition="in" filter="fade">
                                      <p:cBhvr>
                                        <p:cTn id="27" dur="500"/>
                                        <p:tgtEl>
                                          <p:spTgt spid="1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par>
                                <p:cTn id="33" presetID="22" presetClass="entr" presetSubtype="8"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left)">
                                      <p:cBhvr>
                                        <p:cTn id="38" dur="500"/>
                                        <p:tgtEl>
                                          <p:spTgt spid="106"/>
                                        </p:tgtEl>
                                      </p:cBhvr>
                                    </p:animEffect>
                                  </p:childTnLst>
                                </p:cTn>
                              </p:par>
                              <p:par>
                                <p:cTn id="39" presetID="22" presetClass="entr" presetSubtype="8" fill="hold" nodeType="withEffect">
                                  <p:stCondLst>
                                    <p:cond delay="0"/>
                                  </p:stCondLst>
                                  <p:childTnLst>
                                    <p:set>
                                      <p:cBhvr>
                                        <p:cTn id="40" dur="1" fill="hold">
                                          <p:stCondLst>
                                            <p:cond delay="0"/>
                                          </p:stCondLst>
                                        </p:cTn>
                                        <p:tgtEl>
                                          <p:spTgt spid="107"/>
                                        </p:tgtEl>
                                        <p:attrNameLst>
                                          <p:attrName>style.visibility</p:attrName>
                                        </p:attrNameLst>
                                      </p:cBhvr>
                                      <p:to>
                                        <p:strVal val="visible"/>
                                      </p:to>
                                    </p:set>
                                    <p:animEffect transition="in" filter="wipe(left)">
                                      <p:cBhvr>
                                        <p:cTn id="41" dur="500"/>
                                        <p:tgtEl>
                                          <p:spTgt spid="107"/>
                                        </p:tgtEl>
                                      </p:cBhvr>
                                    </p:animEffect>
                                  </p:childTnLst>
                                </p:cTn>
                              </p:par>
                              <p:par>
                                <p:cTn id="42" presetID="22" presetClass="entr" presetSubtype="8" fill="hold" nodeType="withEffect">
                                  <p:stCondLst>
                                    <p:cond delay="0"/>
                                  </p:stCondLst>
                                  <p:childTnLst>
                                    <p:set>
                                      <p:cBhvr>
                                        <p:cTn id="43" dur="1" fill="hold">
                                          <p:stCondLst>
                                            <p:cond delay="0"/>
                                          </p:stCondLst>
                                        </p:cTn>
                                        <p:tgtEl>
                                          <p:spTgt spid="114"/>
                                        </p:tgtEl>
                                        <p:attrNameLst>
                                          <p:attrName>style.visibility</p:attrName>
                                        </p:attrNameLst>
                                      </p:cBhvr>
                                      <p:to>
                                        <p:strVal val="visible"/>
                                      </p:to>
                                    </p:set>
                                    <p:animEffect transition="in" filter="wipe(left)">
                                      <p:cBhvr>
                                        <p:cTn id="44" dur="500"/>
                                        <p:tgtEl>
                                          <p:spTgt spid="114"/>
                                        </p:tgtEl>
                                      </p:cBhvr>
                                    </p:animEffect>
                                  </p:childTnLst>
                                </p:cTn>
                              </p:par>
                              <p:par>
                                <p:cTn id="45" presetID="22" presetClass="entr" presetSubtype="8" fill="hold" nodeType="withEffect">
                                  <p:stCondLst>
                                    <p:cond delay="0"/>
                                  </p:stCondLst>
                                  <p:childTnLst>
                                    <p:set>
                                      <p:cBhvr>
                                        <p:cTn id="46" dur="1" fill="hold">
                                          <p:stCondLst>
                                            <p:cond delay="0"/>
                                          </p:stCondLst>
                                        </p:cTn>
                                        <p:tgtEl>
                                          <p:spTgt spid="119"/>
                                        </p:tgtEl>
                                        <p:attrNameLst>
                                          <p:attrName>style.visibility</p:attrName>
                                        </p:attrNameLst>
                                      </p:cBhvr>
                                      <p:to>
                                        <p:strVal val="visible"/>
                                      </p:to>
                                    </p:set>
                                    <p:animEffect transition="in" filter="wipe(left)">
                                      <p:cBhvr>
                                        <p:cTn id="47" dur="500"/>
                                        <p:tgtEl>
                                          <p:spTgt spid="119"/>
                                        </p:tgtEl>
                                      </p:cBhvr>
                                    </p:animEffect>
                                  </p:childTnLst>
                                </p:cTn>
                              </p:par>
                              <p:par>
                                <p:cTn id="48" presetID="22" presetClass="entr" presetSubtype="8" fill="hold" nodeType="withEffect">
                                  <p:stCondLst>
                                    <p:cond delay="0"/>
                                  </p:stCondLst>
                                  <p:childTnLst>
                                    <p:set>
                                      <p:cBhvr>
                                        <p:cTn id="49" dur="1" fill="hold">
                                          <p:stCondLst>
                                            <p:cond delay="0"/>
                                          </p:stCondLst>
                                        </p:cTn>
                                        <p:tgtEl>
                                          <p:spTgt spid="122"/>
                                        </p:tgtEl>
                                        <p:attrNameLst>
                                          <p:attrName>style.visibility</p:attrName>
                                        </p:attrNameLst>
                                      </p:cBhvr>
                                      <p:to>
                                        <p:strVal val="visible"/>
                                      </p:to>
                                    </p:set>
                                    <p:animEffect transition="in" filter="wipe(left)">
                                      <p:cBhvr>
                                        <p:cTn id="50" dur="500"/>
                                        <p:tgtEl>
                                          <p:spTgt spid="12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25"/>
                                        </p:tgtEl>
                                        <p:attrNameLst>
                                          <p:attrName>style.visibility</p:attrName>
                                        </p:attrNameLst>
                                      </p:cBhvr>
                                      <p:to>
                                        <p:strVal val="visible"/>
                                      </p:to>
                                    </p:set>
                                    <p:animEffect transition="in" filter="wipe(left)">
                                      <p:cBhvr>
                                        <p:cTn id="53" dur="500"/>
                                        <p:tgtEl>
                                          <p:spTgt spid="125"/>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26"/>
                                        </p:tgtEl>
                                        <p:attrNameLst>
                                          <p:attrName>style.visibility</p:attrName>
                                        </p:attrNameLst>
                                      </p:cBhvr>
                                      <p:to>
                                        <p:strVal val="visible"/>
                                      </p:to>
                                    </p:set>
                                    <p:animEffect transition="in" filter="wipe(left)">
                                      <p:cBhvr>
                                        <p:cTn id="56" dur="500"/>
                                        <p:tgtEl>
                                          <p:spTgt spid="126"/>
                                        </p:tgtEl>
                                      </p:cBhvr>
                                    </p:animEffect>
                                  </p:childTnLst>
                                </p:cTn>
                              </p:par>
                              <p:par>
                                <p:cTn id="57" presetID="22" presetClass="entr" presetSubtype="8"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500"/>
                                        <p:tgtEl>
                                          <p:spTgt spid="33"/>
                                        </p:tgtEl>
                                      </p:cBhvr>
                                    </p:animEffect>
                                  </p:childTnLst>
                                </p:cTn>
                              </p:par>
                              <p:par>
                                <p:cTn id="60" presetID="22" presetClass="entr" presetSubtype="8" fill="hold"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wipe(left)">
                                      <p:cBhvr>
                                        <p:cTn id="62" dur="500"/>
                                        <p:tgtEl>
                                          <p:spTgt spid="41"/>
                                        </p:tgtEl>
                                      </p:cBhvr>
                                    </p:animEffect>
                                  </p:childTnLst>
                                </p:cTn>
                              </p:par>
                              <p:par>
                                <p:cTn id="63" presetID="22" presetClass="entr" presetSubtype="8" fill="hold" nodeType="withEffect">
                                  <p:stCondLst>
                                    <p:cond delay="0"/>
                                  </p:stCondLst>
                                  <p:childTnLst>
                                    <p:set>
                                      <p:cBhvr>
                                        <p:cTn id="64" dur="1" fill="hold">
                                          <p:stCondLst>
                                            <p:cond delay="0"/>
                                          </p:stCondLst>
                                        </p:cTn>
                                        <p:tgtEl>
                                          <p:spTgt spid="127"/>
                                        </p:tgtEl>
                                        <p:attrNameLst>
                                          <p:attrName>style.visibility</p:attrName>
                                        </p:attrNameLst>
                                      </p:cBhvr>
                                      <p:to>
                                        <p:strVal val="visible"/>
                                      </p:to>
                                    </p:set>
                                    <p:animEffect transition="in" filter="wipe(left)">
                                      <p:cBhvr>
                                        <p:cTn id="65" dur="500"/>
                                        <p:tgtEl>
                                          <p:spTgt spid="127"/>
                                        </p:tgtEl>
                                      </p:cBhvr>
                                    </p:animEffect>
                                  </p:childTnLst>
                                </p:cTn>
                              </p:par>
                              <p:par>
                                <p:cTn id="66" presetID="22" presetClass="entr" presetSubtype="8"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left)">
                                      <p:cBhvr>
                                        <p:cTn id="68" dur="500"/>
                                        <p:tgtEl>
                                          <p:spTgt spid="4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31"/>
                                        </p:tgtEl>
                                        <p:attrNameLst>
                                          <p:attrName>style.visibility</p:attrName>
                                        </p:attrNameLst>
                                      </p:cBhvr>
                                      <p:to>
                                        <p:strVal val="visible"/>
                                      </p:to>
                                    </p:set>
                                    <p:animEffect transition="in" filter="wipe(left)">
                                      <p:cBhvr>
                                        <p:cTn id="71" dur="500"/>
                                        <p:tgtEl>
                                          <p:spTgt spid="131"/>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132"/>
                                        </p:tgtEl>
                                        <p:attrNameLst>
                                          <p:attrName>style.visibility</p:attrName>
                                        </p:attrNameLst>
                                      </p:cBhvr>
                                      <p:to>
                                        <p:strVal val="visible"/>
                                      </p:to>
                                    </p:set>
                                    <p:animEffect transition="in" filter="wipe(left)">
                                      <p:cBhvr>
                                        <p:cTn id="74" dur="500"/>
                                        <p:tgtEl>
                                          <p:spTgt spid="132"/>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133"/>
                                        </p:tgtEl>
                                        <p:attrNameLst>
                                          <p:attrName>style.visibility</p:attrName>
                                        </p:attrNameLst>
                                      </p:cBhvr>
                                      <p:to>
                                        <p:strVal val="visible"/>
                                      </p:to>
                                    </p:set>
                                    <p:animEffect transition="in" filter="wipe(left)">
                                      <p:cBhvr>
                                        <p:cTn id="77" dur="500"/>
                                        <p:tgtEl>
                                          <p:spTgt spid="133"/>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34"/>
                                        </p:tgtEl>
                                        <p:attrNameLst>
                                          <p:attrName>style.visibility</p:attrName>
                                        </p:attrNameLst>
                                      </p:cBhvr>
                                      <p:to>
                                        <p:strVal val="visible"/>
                                      </p:to>
                                    </p:set>
                                    <p:animEffect transition="in" filter="wipe(left)">
                                      <p:cBhvr>
                                        <p:cTn id="80" dur="500"/>
                                        <p:tgtEl>
                                          <p:spTgt spid="134"/>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wipe(left)">
                                      <p:cBhvr>
                                        <p:cTn id="83" dur="500"/>
                                        <p:tgtEl>
                                          <p:spTgt spid="72"/>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wipe(left)">
                                      <p:cBhvr>
                                        <p:cTn id="86" dur="500"/>
                                        <p:tgtEl>
                                          <p:spTgt spid="74"/>
                                        </p:tgtEl>
                                      </p:cBhvr>
                                    </p:animEffect>
                                  </p:childTnLst>
                                </p:cTn>
                              </p:par>
                              <p:par>
                                <p:cTn id="87" presetID="22" presetClass="entr" presetSubtype="8" fill="hold" nodeType="withEffect">
                                  <p:stCondLst>
                                    <p:cond delay="0"/>
                                  </p:stCondLst>
                                  <p:childTnLst>
                                    <p:set>
                                      <p:cBhvr>
                                        <p:cTn id="88" dur="1" fill="hold">
                                          <p:stCondLst>
                                            <p:cond delay="0"/>
                                          </p:stCondLst>
                                        </p:cTn>
                                        <p:tgtEl>
                                          <p:spTgt spid="75"/>
                                        </p:tgtEl>
                                        <p:attrNameLst>
                                          <p:attrName>style.visibility</p:attrName>
                                        </p:attrNameLst>
                                      </p:cBhvr>
                                      <p:to>
                                        <p:strVal val="visible"/>
                                      </p:to>
                                    </p:set>
                                    <p:animEffect transition="in" filter="wipe(left)">
                                      <p:cBhvr>
                                        <p:cTn id="89" dur="500"/>
                                        <p:tgtEl>
                                          <p:spTgt spid="75"/>
                                        </p:tgtEl>
                                      </p:cBhvr>
                                    </p:animEffect>
                                  </p:childTnLst>
                                </p:cTn>
                              </p:par>
                              <p:par>
                                <p:cTn id="90" presetID="22" presetClass="entr" presetSubtype="8" fill="hold" nodeType="with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left)">
                                      <p:cBhvr>
                                        <p:cTn id="92" dur="500"/>
                                        <p:tgtEl>
                                          <p:spTgt spid="19"/>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67"/>
                                        </p:tgtEl>
                                        <p:attrNameLst>
                                          <p:attrName>style.visibility</p:attrName>
                                        </p:attrNameLst>
                                      </p:cBhvr>
                                      <p:to>
                                        <p:strVal val="visible"/>
                                      </p:to>
                                    </p:set>
                                    <p:animEffect transition="in" filter="wipe(left)">
                                      <p:cBhvr>
                                        <p:cTn id="9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7" grpId="0"/>
      <p:bldP spid="106" grpId="0"/>
      <p:bldP spid="125" grpId="0"/>
      <p:bldP spid="126" grpId="0"/>
      <p:bldP spid="131" grpId="0" animBg="1"/>
      <p:bldP spid="132" grpId="0" animBg="1"/>
      <p:bldP spid="133" grpId="0"/>
      <p:bldP spid="134" grpId="0"/>
      <p:bldP spid="139" grpId="0" animBg="1"/>
      <p:bldP spid="140" grpId="0" animBg="1"/>
      <p:bldP spid="141" grpId="0" animBg="1"/>
      <p:bldP spid="50" grpId="0" animBg="1"/>
      <p:bldP spid="142" grpId="0" animBg="1"/>
      <p:bldP spid="74" grpId="0"/>
      <p:bldP spid="72" grpId="0" animBg="1"/>
      <p:bldP spid="6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DAC38029-99DC-4C19-9FCA-F483470D82CE}"/>
              </a:ext>
            </a:extLst>
          </p:cNvPr>
          <p:cNvSpPr/>
          <p:nvPr/>
        </p:nvSpPr>
        <p:spPr>
          <a:xfrm>
            <a:off x="366712" y="1093644"/>
            <a:ext cx="11458574" cy="5767088"/>
          </a:xfrm>
          <a:prstGeom prst="rect">
            <a:avLst/>
          </a:prstGeom>
          <a:solidFill>
            <a:schemeClr val="bg1"/>
          </a:solidFill>
          <a:ln>
            <a:noFill/>
          </a:ln>
          <a:effectLst>
            <a:outerShdw dist="12700" dir="16200000" rotWithShape="0">
              <a:srgbClr val="C7004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prstClr val="white"/>
                </a:solidFill>
              </a:rPr>
              <a:t>주</a:t>
            </a:r>
          </a:p>
        </p:txBody>
      </p:sp>
      <p:sp>
        <p:nvSpPr>
          <p:cNvPr id="8" name="사각형: 둥근 모서리 7">
            <a:extLst>
              <a:ext uri="{FF2B5EF4-FFF2-40B4-BE49-F238E27FC236}">
                <a16:creationId xmlns:a16="http://schemas.microsoft.com/office/drawing/2014/main" id="{758C43F8-CFD9-44F3-B9D7-2668FDECBDAD}"/>
              </a:ext>
            </a:extLst>
          </p:cNvPr>
          <p:cNvSpPr/>
          <p:nvPr/>
        </p:nvSpPr>
        <p:spPr>
          <a:xfrm>
            <a:off x="5400675" y="942249"/>
            <a:ext cx="1390649" cy="282575"/>
          </a:xfrm>
          <a:prstGeom prst="roundRect">
            <a:avLst>
              <a:gd name="adj" fmla="val 50000"/>
            </a:avLst>
          </a:pr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ko-KR" sz="900" dirty="0">
              <a:solidFill>
                <a:prstClr val="white"/>
              </a:solidFill>
            </a:endParaRPr>
          </a:p>
        </p:txBody>
      </p:sp>
      <p:sp>
        <p:nvSpPr>
          <p:cNvPr id="17" name="직사각형 16">
            <a:extLst>
              <a:ext uri="{FF2B5EF4-FFF2-40B4-BE49-F238E27FC236}">
                <a16:creationId xmlns:a16="http://schemas.microsoft.com/office/drawing/2014/main" id="{A24BCB38-9EA5-4B60-B435-9CAC36A4901D}"/>
              </a:ext>
            </a:extLst>
          </p:cNvPr>
          <p:cNvSpPr/>
          <p:nvPr/>
        </p:nvSpPr>
        <p:spPr>
          <a:xfrm>
            <a:off x="1497521" y="46300"/>
            <a:ext cx="9196956" cy="923330"/>
          </a:xfrm>
          <a:prstGeom prst="rect">
            <a:avLst/>
          </a:prstGeom>
        </p:spPr>
        <p:txBody>
          <a:bodyPr wrap="square">
            <a:spAutoFit/>
          </a:bodyPr>
          <a:lstStyle/>
          <a:p>
            <a:pPr algn="ctr" latinLnBrk="0">
              <a:lnSpc>
                <a:spcPct val="150000"/>
              </a:lnSpc>
              <a:defRPr/>
            </a:pPr>
            <a:r>
              <a:rPr lang="en-US" altLang="ko-KR" sz="3600" b="1" kern="0" dirty="0">
                <a:solidFill>
                  <a:srgbClr val="C7004C"/>
                </a:solidFill>
                <a:latin typeface="Arial Black" panose="020B0A04020102020204" pitchFamily="34" charset="0"/>
                <a:ea typeface="배달의민족 도현" panose="020B0600000101010101" pitchFamily="50" charset="-127"/>
              </a:rPr>
              <a:t>Step</a:t>
            </a:r>
            <a:r>
              <a:rPr lang="ko-KR" altLang="en-US" sz="3600" b="1" kern="0" dirty="0">
                <a:solidFill>
                  <a:srgbClr val="C7004C"/>
                </a:solidFill>
                <a:latin typeface="Arial Black" panose="020B0A04020102020204" pitchFamily="34" charset="0"/>
                <a:ea typeface="배달의민족 도현" panose="020B0600000101010101" pitchFamily="50" charset="-127"/>
              </a:rPr>
              <a:t> </a:t>
            </a:r>
            <a:r>
              <a:rPr lang="en-US" altLang="ko-KR" sz="3600" b="1" kern="0" dirty="0">
                <a:solidFill>
                  <a:srgbClr val="C7004C"/>
                </a:solidFill>
                <a:latin typeface="Arial Black" panose="020B0A04020102020204" pitchFamily="34" charset="0"/>
                <a:ea typeface="배달의민족 도현" panose="020B0600000101010101" pitchFamily="50" charset="-127"/>
              </a:rPr>
              <a:t>5.</a:t>
            </a:r>
            <a:r>
              <a:rPr lang="ko-KR" altLang="en-US" sz="3600" b="1" kern="0" dirty="0">
                <a:solidFill>
                  <a:prstClr val="black">
                    <a:lumMod val="75000"/>
                    <a:lumOff val="25000"/>
                  </a:prstClr>
                </a:solidFill>
                <a:latin typeface="Arial Black" panose="020B0A04020102020204" pitchFamily="34" charset="0"/>
                <a:ea typeface="배달의민족 도현" panose="020B0600000101010101" pitchFamily="50" charset="-127"/>
              </a:rPr>
              <a:t> </a:t>
            </a:r>
            <a:r>
              <a:rPr lang="en-US" altLang="ko-KR" sz="3600" b="1" kern="0" dirty="0">
                <a:solidFill>
                  <a:prstClr val="black">
                    <a:lumMod val="75000"/>
                    <a:lumOff val="25000"/>
                  </a:prstClr>
                </a:solidFill>
                <a:latin typeface="Arial Black" panose="020B0A04020102020204" pitchFamily="34" charset="0"/>
                <a:ea typeface="배달의민족 도현" panose="020B0600000101010101" pitchFamily="50" charset="-127"/>
              </a:rPr>
              <a:t>DCR </a:t>
            </a:r>
            <a:r>
              <a:rPr lang="ko-KR" altLang="en-US" sz="3600" b="1" kern="0" dirty="0">
                <a:solidFill>
                  <a:prstClr val="black">
                    <a:lumMod val="75000"/>
                    <a:lumOff val="25000"/>
                  </a:prstClr>
                </a:solidFill>
                <a:latin typeface="Arial Black" panose="020B0A04020102020204" pitchFamily="34" charset="0"/>
                <a:ea typeface="배달의민족 도현" panose="020B0600000101010101" pitchFamily="50" charset="-127"/>
              </a:rPr>
              <a:t>측정</a:t>
            </a:r>
            <a:endParaRPr lang="en-US" altLang="ko-KR" sz="3600" b="1" kern="0" dirty="0">
              <a:solidFill>
                <a:srgbClr val="4D4D4D"/>
              </a:solidFill>
              <a:latin typeface="Arial Black" panose="020B0A04020102020204" pitchFamily="34" charset="0"/>
              <a:ea typeface="배달의민족 도현" panose="020B0600000101010101" pitchFamily="50" charset="-127"/>
            </a:endParaRPr>
          </a:p>
        </p:txBody>
      </p:sp>
      <p:pic>
        <p:nvPicPr>
          <p:cNvPr id="11" name="그림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6395" y="6489432"/>
            <a:ext cx="1508891" cy="365792"/>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287" y="2136142"/>
            <a:ext cx="1495425" cy="3848100"/>
          </a:xfrm>
          <a:prstGeom prst="rect">
            <a:avLst/>
          </a:prstGeom>
        </p:spPr>
      </p:pic>
      <p:sp>
        <p:nvSpPr>
          <p:cNvPr id="19" name="TextBox 18"/>
          <p:cNvSpPr txBox="1"/>
          <p:nvPr/>
        </p:nvSpPr>
        <p:spPr>
          <a:xfrm>
            <a:off x="1570763" y="1656206"/>
            <a:ext cx="2847646" cy="46166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ko-KR" sz="2400" b="1" dirty="0">
                <a:solidFill>
                  <a:srgbClr val="404040"/>
                </a:solidFill>
              </a:rPr>
              <a:t>DCR test </a:t>
            </a:r>
            <a:r>
              <a:rPr lang="ko-KR" altLang="en-US" sz="2400" b="1" dirty="0">
                <a:solidFill>
                  <a:srgbClr val="404040"/>
                </a:solidFill>
              </a:rPr>
              <a:t> </a:t>
            </a:r>
            <a:endParaRPr lang="en-US" altLang="ko-KR" sz="2400" b="1" dirty="0">
              <a:solidFill>
                <a:srgbClr val="404040"/>
              </a:solidFill>
            </a:endParaRPr>
          </a:p>
        </p:txBody>
      </p:sp>
      <p:cxnSp>
        <p:nvCxnSpPr>
          <p:cNvPr id="6" name="직선 화살표 연결선 5"/>
          <p:cNvCxnSpPr/>
          <p:nvPr/>
        </p:nvCxnSpPr>
        <p:spPr>
          <a:xfrm>
            <a:off x="2471818" y="2271968"/>
            <a:ext cx="8709" cy="209006"/>
          </a:xfrm>
          <a:prstGeom prst="straightConnector1">
            <a:avLst/>
          </a:prstGeom>
          <a:ln w="19050">
            <a:solidFill>
              <a:srgbClr val="C7004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직선 화살표 연결선 19"/>
          <p:cNvCxnSpPr/>
          <p:nvPr/>
        </p:nvCxnSpPr>
        <p:spPr>
          <a:xfrm flipV="1">
            <a:off x="3142343" y="5556314"/>
            <a:ext cx="0" cy="273045"/>
          </a:xfrm>
          <a:prstGeom prst="straightConnector1">
            <a:avLst/>
          </a:prstGeom>
          <a:ln w="19050">
            <a:solidFill>
              <a:srgbClr val="C7004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flipH="1">
            <a:off x="4115295" y="4774493"/>
            <a:ext cx="1344" cy="288834"/>
          </a:xfrm>
          <a:prstGeom prst="straightConnector1">
            <a:avLst/>
          </a:prstGeom>
          <a:ln w="19050">
            <a:solidFill>
              <a:srgbClr val="C7004C"/>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986810" y="2063365"/>
            <a:ext cx="579863" cy="347724"/>
          </a:xfrm>
          <a:prstGeom prst="rect">
            <a:avLst/>
          </a:prstGeom>
          <a:noFill/>
        </p:spPr>
        <p:txBody>
          <a:bodyPr wrap="square" rtlCol="0">
            <a:spAutoFit/>
          </a:bodyPr>
          <a:lstStyle/>
          <a:p>
            <a:pPr algn="ctr"/>
            <a:r>
              <a:rPr lang="en-US" altLang="ko-KR" sz="1600" b="1" dirty="0">
                <a:solidFill>
                  <a:srgbClr val="C7004C"/>
                </a:solidFill>
              </a:rPr>
              <a:t>Top</a:t>
            </a:r>
            <a:endParaRPr lang="ko-KR" altLang="en-US" sz="1600" b="1" dirty="0">
              <a:solidFill>
                <a:srgbClr val="C7004C"/>
              </a:solidFill>
            </a:endParaRPr>
          </a:p>
        </p:txBody>
      </p:sp>
      <p:sp>
        <p:nvSpPr>
          <p:cNvPr id="29" name="TextBox 28"/>
          <p:cNvSpPr txBox="1"/>
          <p:nvPr/>
        </p:nvSpPr>
        <p:spPr>
          <a:xfrm>
            <a:off x="3150696" y="5600814"/>
            <a:ext cx="820434" cy="338554"/>
          </a:xfrm>
          <a:prstGeom prst="rect">
            <a:avLst/>
          </a:prstGeom>
          <a:noFill/>
        </p:spPr>
        <p:txBody>
          <a:bodyPr wrap="square" rtlCol="0">
            <a:spAutoFit/>
          </a:bodyPr>
          <a:lstStyle/>
          <a:p>
            <a:pPr algn="ctr"/>
            <a:r>
              <a:rPr lang="en-US" altLang="ko-KR" sz="1600" b="1" dirty="0">
                <a:solidFill>
                  <a:srgbClr val="C7004C"/>
                </a:solidFill>
              </a:rPr>
              <a:t>Bottom</a:t>
            </a:r>
            <a:endParaRPr lang="ko-KR" altLang="en-US" sz="1600" b="1" dirty="0">
              <a:solidFill>
                <a:srgbClr val="C7004C"/>
              </a:solidFill>
            </a:endParaRPr>
          </a:p>
        </p:txBody>
      </p:sp>
      <p:sp>
        <p:nvSpPr>
          <p:cNvPr id="30" name="TextBox 29"/>
          <p:cNvSpPr txBox="1"/>
          <p:nvPr/>
        </p:nvSpPr>
        <p:spPr>
          <a:xfrm>
            <a:off x="3761818" y="4459884"/>
            <a:ext cx="734721" cy="338554"/>
          </a:xfrm>
          <a:prstGeom prst="rect">
            <a:avLst/>
          </a:prstGeom>
          <a:noFill/>
        </p:spPr>
        <p:txBody>
          <a:bodyPr wrap="square" rtlCol="0">
            <a:spAutoFit/>
          </a:bodyPr>
          <a:lstStyle/>
          <a:p>
            <a:pPr algn="ctr"/>
            <a:r>
              <a:rPr lang="en-US" altLang="ko-KR" sz="1600" b="1" dirty="0">
                <a:solidFill>
                  <a:srgbClr val="C7004C"/>
                </a:solidFill>
              </a:rPr>
              <a:t>GND</a:t>
            </a:r>
            <a:endParaRPr lang="ko-KR" altLang="en-US" sz="1600" b="1" dirty="0">
              <a:solidFill>
                <a:srgbClr val="C7004C"/>
              </a:solidFill>
            </a:endParaRPr>
          </a:p>
        </p:txBody>
      </p:sp>
      <p:pic>
        <p:nvPicPr>
          <p:cNvPr id="22" name="그림 21"/>
          <p:cNvPicPr>
            <a:picLocks noChangeAspect="1"/>
          </p:cNvPicPr>
          <p:nvPr/>
        </p:nvPicPr>
        <p:blipFill rotWithShape="1">
          <a:blip r:embed="rId4" cstate="print">
            <a:extLst>
              <a:ext uri="{28A0092B-C50C-407E-A947-70E740481C1C}">
                <a14:useLocalDpi xmlns:a14="http://schemas.microsoft.com/office/drawing/2010/main" val="0"/>
              </a:ext>
            </a:extLst>
          </a:blip>
          <a:srcRect l="12349" t="8943" r="3315" b="15284"/>
          <a:stretch/>
        </p:blipFill>
        <p:spPr>
          <a:xfrm>
            <a:off x="6678827" y="2066169"/>
            <a:ext cx="3236804" cy="3877509"/>
          </a:xfrm>
          <a:prstGeom prst="rect">
            <a:avLst/>
          </a:prstGeom>
        </p:spPr>
      </p:pic>
      <p:cxnSp>
        <p:nvCxnSpPr>
          <p:cNvPr id="32" name="직선 연결선 31"/>
          <p:cNvCxnSpPr/>
          <p:nvPr/>
        </p:nvCxnSpPr>
        <p:spPr>
          <a:xfrm flipH="1">
            <a:off x="6266985" y="2060823"/>
            <a:ext cx="3648646" cy="0"/>
          </a:xfrm>
          <a:prstGeom prst="line">
            <a:avLst/>
          </a:prstGeom>
          <a:ln w="12700">
            <a:solidFill>
              <a:srgbClr val="40404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flipH="1">
            <a:off x="6678827" y="5948960"/>
            <a:ext cx="3648646" cy="0"/>
          </a:xfrm>
          <a:prstGeom prst="line">
            <a:avLst/>
          </a:prstGeom>
          <a:ln w="12700">
            <a:solidFill>
              <a:srgbClr val="40404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flipV="1">
            <a:off x="6678827" y="1659808"/>
            <a:ext cx="0" cy="4283870"/>
          </a:xfrm>
          <a:prstGeom prst="line">
            <a:avLst/>
          </a:prstGeom>
          <a:ln w="12700">
            <a:solidFill>
              <a:srgbClr val="40404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직선 연결선 36"/>
          <p:cNvCxnSpPr/>
          <p:nvPr/>
        </p:nvCxnSpPr>
        <p:spPr>
          <a:xfrm flipV="1">
            <a:off x="9900009" y="2060823"/>
            <a:ext cx="0" cy="4283870"/>
          </a:xfrm>
          <a:prstGeom prst="line">
            <a:avLst/>
          </a:prstGeom>
          <a:ln w="12700">
            <a:solidFill>
              <a:srgbClr val="40404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877056" y="1735327"/>
            <a:ext cx="2284223" cy="307777"/>
          </a:xfrm>
          <a:prstGeom prst="rect">
            <a:avLst/>
          </a:prstGeom>
          <a:noFill/>
        </p:spPr>
        <p:txBody>
          <a:bodyPr wrap="square" rtlCol="0">
            <a:spAutoFit/>
          </a:bodyPr>
          <a:lstStyle/>
          <a:p>
            <a:r>
              <a:rPr lang="en-US" altLang="ko-KR" sz="1400" b="1" dirty="0">
                <a:solidFill>
                  <a:srgbClr val="404040"/>
                </a:solidFill>
              </a:rPr>
              <a:t>- Top/GND , Top/Bottom </a:t>
            </a:r>
            <a:endParaRPr lang="ko-KR" altLang="en-US" sz="1400" b="1" dirty="0">
              <a:solidFill>
                <a:srgbClr val="404040"/>
              </a:solidFill>
            </a:endParaRPr>
          </a:p>
        </p:txBody>
      </p:sp>
      <p:sp>
        <p:nvSpPr>
          <p:cNvPr id="3" name="직사각형 2"/>
          <p:cNvSpPr/>
          <p:nvPr/>
        </p:nvSpPr>
        <p:spPr>
          <a:xfrm>
            <a:off x="1351149" y="1656206"/>
            <a:ext cx="45719" cy="4754754"/>
          </a:xfrm>
          <a:prstGeom prst="rect">
            <a:avLst/>
          </a:prstGeom>
          <a:solidFill>
            <a:srgbClr val="C7004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1054983" y="6017850"/>
            <a:ext cx="3952239" cy="55880"/>
          </a:xfrm>
          <a:prstGeom prst="rect">
            <a:avLst/>
          </a:prstGeom>
          <a:solidFill>
            <a:srgbClr val="C7004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3102562" y="2316673"/>
            <a:ext cx="1638383" cy="276999"/>
          </a:xfrm>
          <a:prstGeom prst="rect">
            <a:avLst/>
          </a:prstGeom>
          <a:noFill/>
        </p:spPr>
        <p:txBody>
          <a:bodyPr wrap="square" rtlCol="0">
            <a:spAutoFit/>
          </a:bodyPr>
          <a:lstStyle/>
          <a:p>
            <a:r>
              <a:rPr lang="en-US" altLang="ko-KR" sz="1200" b="1" dirty="0">
                <a:solidFill>
                  <a:srgbClr val="404040"/>
                </a:solidFill>
              </a:rPr>
              <a:t>VCM shield can</a:t>
            </a:r>
            <a:endParaRPr lang="ko-KR" altLang="en-US" sz="1200" b="1" dirty="0">
              <a:solidFill>
                <a:srgbClr val="404040"/>
              </a:solidFill>
            </a:endParaRPr>
          </a:p>
        </p:txBody>
      </p:sp>
      <p:sp>
        <p:nvSpPr>
          <p:cNvPr id="24" name="TextBox 23"/>
          <p:cNvSpPr txBox="1"/>
          <p:nvPr/>
        </p:nvSpPr>
        <p:spPr>
          <a:xfrm>
            <a:off x="1687704" y="5302779"/>
            <a:ext cx="974967" cy="276999"/>
          </a:xfrm>
          <a:prstGeom prst="rect">
            <a:avLst/>
          </a:prstGeom>
          <a:noFill/>
        </p:spPr>
        <p:txBody>
          <a:bodyPr wrap="square" rtlCol="0">
            <a:spAutoFit/>
          </a:bodyPr>
          <a:lstStyle/>
          <a:p>
            <a:r>
              <a:rPr lang="en-US" altLang="ko-KR" sz="1200" b="1" dirty="0">
                <a:solidFill>
                  <a:srgbClr val="404040"/>
                </a:solidFill>
              </a:rPr>
              <a:t>Stiffener</a:t>
            </a:r>
            <a:endParaRPr lang="ko-KR" altLang="en-US" sz="1200" b="1" dirty="0">
              <a:solidFill>
                <a:srgbClr val="404040"/>
              </a:solidFill>
            </a:endParaRPr>
          </a:p>
        </p:txBody>
      </p:sp>
      <p:sp>
        <p:nvSpPr>
          <p:cNvPr id="7" name="직사각형 6"/>
          <p:cNvSpPr/>
          <p:nvPr/>
        </p:nvSpPr>
        <p:spPr>
          <a:xfrm>
            <a:off x="2418120" y="5140559"/>
            <a:ext cx="2017798" cy="4571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p:cNvSpPr txBox="1"/>
          <p:nvPr/>
        </p:nvSpPr>
        <p:spPr>
          <a:xfrm>
            <a:off x="4458979" y="5027620"/>
            <a:ext cx="589144" cy="278927"/>
          </a:xfrm>
          <a:prstGeom prst="rect">
            <a:avLst/>
          </a:prstGeom>
          <a:noFill/>
        </p:spPr>
        <p:txBody>
          <a:bodyPr wrap="square" rtlCol="0">
            <a:spAutoFit/>
          </a:bodyPr>
          <a:lstStyle/>
          <a:p>
            <a:r>
              <a:rPr lang="en-US" altLang="ko-KR" sz="1200" b="1" dirty="0">
                <a:solidFill>
                  <a:srgbClr val="404040"/>
                </a:solidFill>
              </a:rPr>
              <a:t>FPCB</a:t>
            </a:r>
            <a:endParaRPr lang="ko-KR" altLang="en-US" sz="1200" b="1" dirty="0">
              <a:solidFill>
                <a:srgbClr val="404040"/>
              </a:solidFill>
            </a:endParaRPr>
          </a:p>
        </p:txBody>
      </p:sp>
    </p:spTree>
    <p:extLst>
      <p:ext uri="{BB962C8B-B14F-4D97-AF65-F5344CB8AC3E}">
        <p14:creationId xmlns:p14="http://schemas.microsoft.com/office/powerpoint/2010/main" val="2947500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DAC38029-99DC-4C19-9FCA-F483470D82CE}"/>
              </a:ext>
            </a:extLst>
          </p:cNvPr>
          <p:cNvSpPr/>
          <p:nvPr/>
        </p:nvSpPr>
        <p:spPr>
          <a:xfrm>
            <a:off x="366712" y="1088136"/>
            <a:ext cx="11458574" cy="5767088"/>
          </a:xfrm>
          <a:prstGeom prst="rect">
            <a:avLst/>
          </a:prstGeom>
          <a:solidFill>
            <a:schemeClr val="bg1"/>
          </a:solidFill>
          <a:ln>
            <a:noFill/>
          </a:ln>
          <a:effectLst>
            <a:outerShdw dist="12700" dir="16200000" rotWithShape="0">
              <a:srgbClr val="C7004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prstClr val="white"/>
                </a:solidFill>
              </a:rPr>
              <a:t>주</a:t>
            </a:r>
          </a:p>
        </p:txBody>
      </p:sp>
      <p:sp>
        <p:nvSpPr>
          <p:cNvPr id="17" name="직사각형 16">
            <a:extLst>
              <a:ext uri="{FF2B5EF4-FFF2-40B4-BE49-F238E27FC236}">
                <a16:creationId xmlns:a16="http://schemas.microsoft.com/office/drawing/2014/main" id="{A24BCB38-9EA5-4B60-B435-9CAC36A4901D}"/>
              </a:ext>
            </a:extLst>
          </p:cNvPr>
          <p:cNvSpPr/>
          <p:nvPr/>
        </p:nvSpPr>
        <p:spPr>
          <a:xfrm>
            <a:off x="1497521" y="46300"/>
            <a:ext cx="9196956" cy="923330"/>
          </a:xfrm>
          <a:prstGeom prst="rect">
            <a:avLst/>
          </a:prstGeom>
        </p:spPr>
        <p:txBody>
          <a:bodyPr wrap="square">
            <a:spAutoFit/>
          </a:bodyPr>
          <a:lstStyle/>
          <a:p>
            <a:pPr algn="ctr" latinLnBrk="0">
              <a:lnSpc>
                <a:spcPct val="150000"/>
              </a:lnSpc>
              <a:defRPr/>
            </a:pPr>
            <a:r>
              <a:rPr lang="en-US" altLang="ko-KR" sz="3600" b="1" kern="0" dirty="0">
                <a:solidFill>
                  <a:srgbClr val="C7004C"/>
                </a:solidFill>
                <a:latin typeface="Arial Black" panose="020B0A04020102020204" pitchFamily="34" charset="0"/>
                <a:ea typeface="배달의민족 도현" panose="020B0600000101010101" pitchFamily="50" charset="-127"/>
              </a:rPr>
              <a:t>Step</a:t>
            </a:r>
            <a:r>
              <a:rPr lang="ko-KR" altLang="en-US" sz="3600" b="1" kern="0" dirty="0">
                <a:solidFill>
                  <a:srgbClr val="C7004C"/>
                </a:solidFill>
                <a:latin typeface="Arial Black" panose="020B0A04020102020204" pitchFamily="34" charset="0"/>
                <a:ea typeface="배달의민족 도현" panose="020B0600000101010101" pitchFamily="50" charset="-127"/>
              </a:rPr>
              <a:t> </a:t>
            </a:r>
            <a:r>
              <a:rPr lang="en-US" altLang="ko-KR" sz="3600" b="1" kern="0" dirty="0">
                <a:solidFill>
                  <a:srgbClr val="C7004C"/>
                </a:solidFill>
                <a:latin typeface="Arial Black" panose="020B0A04020102020204" pitchFamily="34" charset="0"/>
                <a:ea typeface="배달의민족 도현" panose="020B0600000101010101" pitchFamily="50" charset="-127"/>
              </a:rPr>
              <a:t>5.</a:t>
            </a:r>
            <a:r>
              <a:rPr lang="en-US" altLang="ko-KR" sz="3600" b="1" kern="0" dirty="0">
                <a:solidFill>
                  <a:prstClr val="black">
                    <a:lumMod val="75000"/>
                    <a:lumOff val="25000"/>
                  </a:prstClr>
                </a:solidFill>
                <a:latin typeface="Arial Black" panose="020B0A04020102020204" pitchFamily="34" charset="0"/>
                <a:ea typeface="배달의민족 도현" panose="020B0600000101010101" pitchFamily="50" charset="-127"/>
              </a:rPr>
              <a:t> FA – OS</a:t>
            </a:r>
            <a:r>
              <a:rPr lang="ko-KR" altLang="en-US" sz="3600" b="1" kern="0" dirty="0">
                <a:solidFill>
                  <a:prstClr val="black">
                    <a:lumMod val="75000"/>
                    <a:lumOff val="25000"/>
                  </a:prstClr>
                </a:solidFill>
                <a:latin typeface="Arial Black" panose="020B0A04020102020204" pitchFamily="34" charset="0"/>
                <a:ea typeface="배달의민족 도현" panose="020B0600000101010101" pitchFamily="50" charset="-127"/>
              </a:rPr>
              <a:t> </a:t>
            </a:r>
            <a:r>
              <a:rPr lang="en-US" altLang="ko-KR" sz="3600" b="1" kern="0" dirty="0">
                <a:solidFill>
                  <a:prstClr val="black">
                    <a:lumMod val="75000"/>
                    <a:lumOff val="25000"/>
                  </a:prstClr>
                </a:solidFill>
                <a:latin typeface="Arial Black" panose="020B0A04020102020204" pitchFamily="34" charset="0"/>
                <a:ea typeface="배달의민족 도현" panose="020B0600000101010101" pitchFamily="50" charset="-127"/>
              </a:rPr>
              <a:t>Test</a:t>
            </a:r>
            <a:endParaRPr lang="en-US" altLang="ko-KR" sz="3600" b="1" kern="0" dirty="0">
              <a:solidFill>
                <a:srgbClr val="4D4D4D"/>
              </a:solidFill>
              <a:latin typeface="Arial Black" panose="020B0A04020102020204" pitchFamily="34" charset="0"/>
              <a:ea typeface="배달의민족 도현" panose="020B0600000101010101" pitchFamily="50" charset="-127"/>
            </a:endParaRPr>
          </a:p>
        </p:txBody>
      </p:sp>
      <p:sp>
        <p:nvSpPr>
          <p:cNvPr id="9" name="TextBox 8">
            <a:extLst>
              <a:ext uri="{FF2B5EF4-FFF2-40B4-BE49-F238E27FC236}">
                <a16:creationId xmlns:a16="http://schemas.microsoft.com/office/drawing/2014/main" id="{4F02C6C1-344C-4C9D-9CF3-AF7848EEF22A}"/>
              </a:ext>
            </a:extLst>
          </p:cNvPr>
          <p:cNvSpPr txBox="1"/>
          <p:nvPr/>
        </p:nvSpPr>
        <p:spPr>
          <a:xfrm>
            <a:off x="1793801" y="1525647"/>
            <a:ext cx="3328844" cy="400110"/>
          </a:xfrm>
          <a:prstGeom prst="rect">
            <a:avLst/>
          </a:prstGeom>
          <a:noFill/>
        </p:spPr>
        <p:txBody>
          <a:bodyPr wrap="square" rtlCol="0">
            <a:spAutoFit/>
          </a:bodyPr>
          <a:lstStyle/>
          <a:p>
            <a:r>
              <a:rPr lang="en-US" altLang="ko-KR" sz="2000" b="1" dirty="0">
                <a:solidFill>
                  <a:srgbClr val="404040"/>
                </a:solidFill>
              </a:rPr>
              <a:t>OS Test result </a:t>
            </a:r>
            <a:r>
              <a:rPr lang="ko-KR" altLang="en-US" sz="1600" b="1" dirty="0">
                <a:solidFill>
                  <a:srgbClr val="404040"/>
                </a:solidFill>
              </a:rPr>
              <a:t> </a:t>
            </a:r>
            <a:endParaRPr lang="ko-KR" altLang="en-US" sz="2000" b="1" dirty="0">
              <a:solidFill>
                <a:srgbClr val="404040"/>
              </a:solidFill>
            </a:endParaRPr>
          </a:p>
        </p:txBody>
      </p:sp>
      <p:cxnSp>
        <p:nvCxnSpPr>
          <p:cNvPr id="10" name="직선 화살표 연결선 9"/>
          <p:cNvCxnSpPr/>
          <p:nvPr/>
        </p:nvCxnSpPr>
        <p:spPr>
          <a:xfrm>
            <a:off x="1497521" y="1080104"/>
            <a:ext cx="10327765" cy="0"/>
          </a:xfrm>
          <a:prstGeom prst="straightConnector1">
            <a:avLst/>
          </a:prstGeom>
          <a:ln w="19050">
            <a:solidFill>
              <a:srgbClr val="C7004C"/>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flipV="1">
            <a:off x="1617001" y="1395887"/>
            <a:ext cx="378397" cy="378734"/>
            <a:chOff x="7266118" y="1818933"/>
            <a:chExt cx="378397" cy="378734"/>
          </a:xfrm>
        </p:grpSpPr>
        <p:sp>
          <p:nvSpPr>
            <p:cNvPr id="12" name="자유형: 도형 28">
              <a:extLst>
                <a:ext uri="{FF2B5EF4-FFF2-40B4-BE49-F238E27FC236}">
                  <a16:creationId xmlns:a16="http://schemas.microsoft.com/office/drawing/2014/main" id="{C0720130-9B2F-48E4-8148-0CA7E025FAB3}"/>
                </a:ext>
              </a:extLst>
            </p:cNvPr>
            <p:cNvSpPr/>
            <p:nvPr/>
          </p:nvSpPr>
          <p:spPr>
            <a:xfrm rot="1800000" flipV="1">
              <a:off x="7266118" y="2029583"/>
              <a:ext cx="378397" cy="168084"/>
            </a:xfrm>
            <a:custGeom>
              <a:avLst/>
              <a:gdLst>
                <a:gd name="connsiteX0" fmla="*/ 1453949 w 1453949"/>
                <a:gd name="connsiteY0" fmla="*/ 1185 h 724895"/>
                <a:gd name="connsiteX1" fmla="*/ 1453949 w 1453949"/>
                <a:gd name="connsiteY1" fmla="*/ 32518 h 724895"/>
                <a:gd name="connsiteX2" fmla="*/ 593249 w 1453949"/>
                <a:gd name="connsiteY2" fmla="*/ 32518 h 724895"/>
                <a:gd name="connsiteX3" fmla="*/ 534910 w 1453949"/>
                <a:gd name="connsiteY3" fmla="*/ 38399 h 724895"/>
                <a:gd name="connsiteX4" fmla="*/ 531707 w 1453949"/>
                <a:gd name="connsiteY4" fmla="*/ 39393 h 724895"/>
                <a:gd name="connsiteX5" fmla="*/ 515496 w 1453949"/>
                <a:gd name="connsiteY5" fmla="*/ 40524 h 724895"/>
                <a:gd name="connsiteX6" fmla="*/ 339727 w 1453949"/>
                <a:gd name="connsiteY6" fmla="*/ 175396 h 724895"/>
                <a:gd name="connsiteX7" fmla="*/ 22474 w 1453949"/>
                <a:gd name="connsiteY7" fmla="*/ 724895 h 724895"/>
                <a:gd name="connsiteX8" fmla="*/ 0 w 1453949"/>
                <a:gd name="connsiteY8" fmla="*/ 711920 h 724895"/>
                <a:gd name="connsiteX9" fmla="*/ 327852 w 1453949"/>
                <a:gd name="connsiteY9" fmla="*/ 144063 h 724895"/>
                <a:gd name="connsiteX10" fmla="*/ 558396 w 1453949"/>
                <a:gd name="connsiteY10" fmla="*/ 0 h 724895"/>
                <a:gd name="connsiteX11" fmla="*/ 603436 w 1453949"/>
                <a:gd name="connsiteY11" fmla="*/ 1185 h 72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3949" h="724895">
                  <a:moveTo>
                    <a:pt x="1453949" y="1185"/>
                  </a:moveTo>
                  <a:lnTo>
                    <a:pt x="1453949" y="32518"/>
                  </a:lnTo>
                  <a:lnTo>
                    <a:pt x="593249" y="32518"/>
                  </a:lnTo>
                  <a:cubicBezTo>
                    <a:pt x="573265" y="32518"/>
                    <a:pt x="553754" y="34543"/>
                    <a:pt x="534910" y="38399"/>
                  </a:cubicBezTo>
                  <a:lnTo>
                    <a:pt x="531707" y="39393"/>
                  </a:lnTo>
                  <a:lnTo>
                    <a:pt x="515496" y="40524"/>
                  </a:lnTo>
                  <a:cubicBezTo>
                    <a:pt x="443938" y="59697"/>
                    <a:pt x="379695" y="106170"/>
                    <a:pt x="339727" y="175396"/>
                  </a:cubicBezTo>
                  <a:lnTo>
                    <a:pt x="22474" y="724895"/>
                  </a:lnTo>
                  <a:lnTo>
                    <a:pt x="0" y="711920"/>
                  </a:lnTo>
                  <a:lnTo>
                    <a:pt x="327852" y="144063"/>
                  </a:lnTo>
                  <a:cubicBezTo>
                    <a:pt x="377812" y="57530"/>
                    <a:pt x="465702" y="6550"/>
                    <a:pt x="558396" y="0"/>
                  </a:cubicBezTo>
                  <a:lnTo>
                    <a:pt x="603436" y="1185"/>
                  </a:lnTo>
                  <a:close/>
                </a:path>
              </a:pathLst>
            </a:cu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sp>
          <p:nvSpPr>
            <p:cNvPr id="13" name="타원 12">
              <a:extLst>
                <a:ext uri="{FF2B5EF4-FFF2-40B4-BE49-F238E27FC236}">
                  <a16:creationId xmlns:a16="http://schemas.microsoft.com/office/drawing/2014/main" id="{59A45533-8D1D-499E-9AD9-D6460098A00D}"/>
                </a:ext>
              </a:extLst>
            </p:cNvPr>
            <p:cNvSpPr/>
            <p:nvPr/>
          </p:nvSpPr>
          <p:spPr>
            <a:xfrm flipV="1">
              <a:off x="7284874" y="1818933"/>
              <a:ext cx="95060" cy="93844"/>
            </a:xfrm>
            <a:prstGeom prst="ellipse">
              <a:avLst/>
            </a:prstGeom>
            <a:solidFill>
              <a:schemeClr val="bg1"/>
            </a:solidFill>
            <a:ln w="73025">
              <a:solidFill>
                <a:srgbClr val="C70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29" name="TextBox 28"/>
          <p:cNvSpPr txBox="1"/>
          <p:nvPr/>
        </p:nvSpPr>
        <p:spPr>
          <a:xfrm>
            <a:off x="358003" y="1080104"/>
            <a:ext cx="871162" cy="261610"/>
          </a:xfrm>
          <a:prstGeom prst="rect">
            <a:avLst/>
          </a:prstGeom>
          <a:noFill/>
        </p:spPr>
        <p:txBody>
          <a:bodyPr wrap="square" rtlCol="0">
            <a:spAutoFit/>
          </a:bodyPr>
          <a:lstStyle/>
          <a:p>
            <a:r>
              <a:rPr lang="en-US" altLang="ko-KR" sz="1100" b="1" dirty="0">
                <a:solidFill>
                  <a:srgbClr val="C7004C"/>
                </a:solidFill>
              </a:rPr>
              <a:t>No Image</a:t>
            </a:r>
            <a:endParaRPr lang="ko-KR" altLang="en-US" sz="1100" b="1" dirty="0">
              <a:solidFill>
                <a:srgbClr val="C7004C"/>
              </a:solidFill>
            </a:endParaRPr>
          </a:p>
        </p:txBody>
      </p:sp>
      <p:grpSp>
        <p:nvGrpSpPr>
          <p:cNvPr id="44" name="그룹 43"/>
          <p:cNvGrpSpPr/>
          <p:nvPr/>
        </p:nvGrpSpPr>
        <p:grpSpPr>
          <a:xfrm>
            <a:off x="1600327" y="902492"/>
            <a:ext cx="324646" cy="376589"/>
            <a:chOff x="7282941" y="2289750"/>
            <a:chExt cx="436088" cy="505862"/>
          </a:xfrm>
        </p:grpSpPr>
        <p:sp>
          <p:nvSpPr>
            <p:cNvPr id="45" name="이등변 삼각형 44">
              <a:extLst>
                <a:ext uri="{FF2B5EF4-FFF2-40B4-BE49-F238E27FC236}">
                  <a16:creationId xmlns:a16="http://schemas.microsoft.com/office/drawing/2014/main" id="{65E2A89F-938D-4AA8-BDEE-4920D6B2E8E3}"/>
                </a:ext>
              </a:extLst>
            </p:cNvPr>
            <p:cNvSpPr/>
            <p:nvPr/>
          </p:nvSpPr>
          <p:spPr>
            <a:xfrm rot="5400000">
              <a:off x="7248054" y="2324637"/>
              <a:ext cx="505862" cy="436088"/>
            </a:xfrm>
            <a:prstGeom prst="triangle">
              <a:avLst/>
            </a:prstGeom>
            <a:solidFill>
              <a:srgbClr val="C7004C"/>
            </a:solidFill>
            <a:ln w="203200" cap="rnd">
              <a:solidFill>
                <a:srgbClr val="C7004C"/>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6" name="이등변 삼각형 45">
              <a:extLst>
                <a:ext uri="{FF2B5EF4-FFF2-40B4-BE49-F238E27FC236}">
                  <a16:creationId xmlns:a16="http://schemas.microsoft.com/office/drawing/2014/main" id="{0888CDDB-88ED-46F8-B6D2-F6C1C9352393}"/>
                </a:ext>
              </a:extLst>
            </p:cNvPr>
            <p:cNvSpPr/>
            <p:nvPr/>
          </p:nvSpPr>
          <p:spPr>
            <a:xfrm rot="5400000">
              <a:off x="7295873" y="2364600"/>
              <a:ext cx="373794" cy="322236"/>
            </a:xfrm>
            <a:prstGeom prst="triangle">
              <a:avLst/>
            </a:prstGeom>
            <a:solidFill>
              <a:schemeClr val="bg1">
                <a:lumMod val="95000"/>
              </a:schemeClr>
            </a:solidFill>
            <a:ln w="95250" cap="rnd">
              <a:solidFill>
                <a:schemeClr val="bg1">
                  <a:lumMod val="95000"/>
                </a:schemeClr>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pic>
        <p:nvPicPr>
          <p:cNvPr id="24" name="그림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6395" y="6489432"/>
            <a:ext cx="1508891" cy="365792"/>
          </a:xfrm>
          <a:prstGeom prst="rect">
            <a:avLst/>
          </a:prstGeom>
        </p:spPr>
      </p:pic>
      <p:pic>
        <p:nvPicPr>
          <p:cNvPr id="2" name="그림 1"/>
          <p:cNvPicPr>
            <a:picLocks noChangeAspect="1"/>
          </p:cNvPicPr>
          <p:nvPr/>
        </p:nvPicPr>
        <p:blipFill rotWithShape="1">
          <a:blip r:embed="rId3" cstate="print">
            <a:extLst>
              <a:ext uri="{28A0092B-C50C-407E-A947-70E740481C1C}">
                <a14:useLocalDpi xmlns:a14="http://schemas.microsoft.com/office/drawing/2010/main" val="0"/>
              </a:ext>
            </a:extLst>
          </a:blip>
          <a:srcRect l="16634" t="12792" r="29166" b="15013"/>
          <a:stretch/>
        </p:blipFill>
        <p:spPr>
          <a:xfrm>
            <a:off x="506034" y="2141125"/>
            <a:ext cx="2008027" cy="3566255"/>
          </a:xfrm>
          <a:prstGeom prst="rect">
            <a:avLst/>
          </a:prstGeom>
          <a:effectLst>
            <a:outerShdw blurRad="50800" dist="38100" dir="2700000" algn="tl" rotWithShape="0">
              <a:prstClr val="black">
                <a:alpha val="40000"/>
              </a:prstClr>
            </a:outerShdw>
          </a:effectLst>
        </p:spPr>
      </p:pic>
      <p:graphicFrame>
        <p:nvGraphicFramePr>
          <p:cNvPr id="16" name="표 15"/>
          <p:cNvGraphicFramePr>
            <a:graphicFrameLocks noGrp="1"/>
          </p:cNvGraphicFramePr>
          <p:nvPr>
            <p:extLst>
              <p:ext uri="{D42A27DB-BD31-4B8C-83A1-F6EECF244321}">
                <p14:modId xmlns:p14="http://schemas.microsoft.com/office/powerpoint/2010/main" val="3107995639"/>
              </p:ext>
            </p:extLst>
          </p:nvPr>
        </p:nvGraphicFramePr>
        <p:xfrm>
          <a:off x="2653383" y="2141118"/>
          <a:ext cx="1970705" cy="3566262"/>
        </p:xfrm>
        <a:graphic>
          <a:graphicData uri="http://schemas.openxmlformats.org/drawingml/2006/table">
            <a:tbl>
              <a:tblPr/>
              <a:tblGrid>
                <a:gridCol w="691305">
                  <a:extLst>
                    <a:ext uri="{9D8B030D-6E8A-4147-A177-3AD203B41FA5}">
                      <a16:colId xmlns:a16="http://schemas.microsoft.com/office/drawing/2014/main" val="1205648729"/>
                    </a:ext>
                  </a:extLst>
                </a:gridCol>
                <a:gridCol w="368047">
                  <a:extLst>
                    <a:ext uri="{9D8B030D-6E8A-4147-A177-3AD203B41FA5}">
                      <a16:colId xmlns:a16="http://schemas.microsoft.com/office/drawing/2014/main" val="3542483202"/>
                    </a:ext>
                  </a:extLst>
                </a:gridCol>
                <a:gridCol w="537465">
                  <a:extLst>
                    <a:ext uri="{9D8B030D-6E8A-4147-A177-3AD203B41FA5}">
                      <a16:colId xmlns:a16="http://schemas.microsoft.com/office/drawing/2014/main" val="2478675479"/>
                    </a:ext>
                  </a:extLst>
                </a:gridCol>
                <a:gridCol w="373888">
                  <a:extLst>
                    <a:ext uri="{9D8B030D-6E8A-4147-A177-3AD203B41FA5}">
                      <a16:colId xmlns:a16="http://schemas.microsoft.com/office/drawing/2014/main" val="1639366029"/>
                    </a:ext>
                  </a:extLst>
                </a:gridCol>
              </a:tblGrid>
              <a:tr h="145917">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Config</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gridSpan="3">
                  <a:txBody>
                    <a:bodyPr/>
                    <a:lstStyle/>
                    <a:p>
                      <a:pPr algn="ctr" fontAlgn="ctr"/>
                      <a:r>
                        <a:rPr lang="en-US" sz="700" b="1" i="0" u="none" strike="noStrike">
                          <a:solidFill>
                            <a:srgbClr val="000000"/>
                          </a:solidFill>
                          <a:effectLst/>
                          <a:latin typeface="맑은 고딕" panose="020B0503020000020004" pitchFamily="50" charset="-127"/>
                          <a:ea typeface="맑은 고딕" panose="020B0503020000020004" pitchFamily="50" charset="-127"/>
                        </a:rPr>
                        <a:t>C5053</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699275056"/>
                  </a:ext>
                </a:extLst>
              </a:tr>
              <a:tr h="145917">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Barcode No.</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gridSpan="3">
                  <a:txBody>
                    <a:bodyPr/>
                    <a:lstStyle/>
                    <a:p>
                      <a:pPr algn="ctr" fontAlgn="ctr"/>
                      <a:r>
                        <a:rPr lang="en-US" sz="700" b="1" i="0" u="none" strike="noStrike" dirty="0">
                          <a:solidFill>
                            <a:srgbClr val="000000"/>
                          </a:solidFill>
                          <a:effectLst/>
                          <a:latin typeface="Arial" panose="020B0604020202020204" pitchFamily="34" charset="0"/>
                          <a:ea typeface="맑은 고딕" panose="020B0503020000020004" pitchFamily="50" charset="-127"/>
                        </a:rPr>
                        <a:t>#256</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535148227"/>
                  </a:ext>
                </a:extLst>
              </a:tr>
              <a:tr h="145917">
                <a:tc rowSpan="18">
                  <a:txBody>
                    <a:bodyPr/>
                    <a:lstStyle/>
                    <a:p>
                      <a:pPr algn="ctr" fontAlgn="t"/>
                      <a:br>
                        <a:rPr lang="en-US" sz="600" b="1" i="0" u="none" strike="noStrike" dirty="0">
                          <a:solidFill>
                            <a:srgbClr val="000000"/>
                          </a:solidFill>
                          <a:effectLst/>
                          <a:latin typeface="Arial" panose="020B0604020202020204" pitchFamily="34" charset="0"/>
                          <a:ea typeface="맑은 고딕" panose="020B0503020000020004" pitchFamily="50" charset="-127"/>
                        </a:rPr>
                      </a:br>
                      <a:r>
                        <a:rPr lang="en-US" sz="600" b="1" i="0" u="none" strike="noStrike" dirty="0">
                          <a:solidFill>
                            <a:srgbClr val="000000"/>
                          </a:solidFill>
                          <a:effectLst/>
                          <a:latin typeface="Arial" panose="020B0604020202020204" pitchFamily="34" charset="0"/>
                          <a:ea typeface="맑은 고딕" panose="020B0503020000020004" pitchFamily="50" charset="-127"/>
                        </a:rPr>
                        <a:t>Base : DGND</a:t>
                      </a:r>
                    </a:p>
                  </a:txBody>
                  <a:tcPr marL="5032" marR="5032" marT="503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Pin.</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gridSpan="2">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Diode Voltage[V]</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pPr latinLnBrk="1"/>
                      <a:endParaRPr lang="ko-KR" altLang="en-US"/>
                    </a:p>
                  </a:txBody>
                  <a:tcPr/>
                </a:tc>
                <a:extLst>
                  <a:ext uri="{0D108BD9-81ED-4DB2-BD59-A6C34878D82A}">
                    <a16:rowId xmlns:a16="http://schemas.microsoft.com/office/drawing/2014/main" val="3910133851"/>
                  </a:ext>
                </a:extLst>
              </a:tr>
              <a:tr h="210171">
                <a:tc vMerge="1">
                  <a:txBody>
                    <a:bodyPr/>
                    <a:lstStyle/>
                    <a:p>
                      <a:pPr latinLnBrk="1"/>
                      <a:endParaRPr lang="ko-KR" altLang="en-US"/>
                    </a:p>
                  </a:txBody>
                  <a:tcPr/>
                </a:tc>
                <a:tc>
                  <a:txBody>
                    <a:bodyPr/>
                    <a:lstStyle/>
                    <a:p>
                      <a:pPr algn="ctr" fontAlgn="ctr"/>
                      <a:r>
                        <a:rPr lang="ko-KR" altLang="en-US" sz="600" b="1" i="0" u="none" strike="noStrike">
                          <a:solidFill>
                            <a:srgbClr val="000000"/>
                          </a:solidFill>
                          <a:effectLst/>
                          <a:latin typeface="Arial" panose="020B0604020202020204" pitchFamily="34" charset="0"/>
                          <a:ea typeface="맑은 고딕" panose="020B0503020000020004" pitchFamily="50" charset="-127"/>
                        </a:rPr>
                        <a:t>　</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600" b="0" i="0" u="none" strike="noStrike">
                          <a:solidFill>
                            <a:srgbClr val="0000FF"/>
                          </a:solidFill>
                          <a:effectLst/>
                          <a:latin typeface="Arial" panose="020B0604020202020204" pitchFamily="34" charset="0"/>
                          <a:ea typeface="맑은 고딕" panose="020B0503020000020004" pitchFamily="50" charset="-127"/>
                        </a:rPr>
                        <a:t>PASS sample</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600" b="0" i="0" u="none" strike="noStrike">
                          <a:solidFill>
                            <a:srgbClr val="FF0000"/>
                          </a:solidFill>
                          <a:effectLst/>
                          <a:latin typeface="Arial" panose="020B0604020202020204" pitchFamily="34" charset="0"/>
                          <a:ea typeface="맑은 고딕" panose="020B0503020000020004" pitchFamily="50" charset="-127"/>
                        </a:rPr>
                        <a:t>Sample 1</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13018728"/>
                  </a:ext>
                </a:extLst>
              </a:tr>
              <a:tr h="145917">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D0N</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0.199</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0.190</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7601258"/>
                  </a:ext>
                </a:extLst>
              </a:tr>
              <a:tr h="145917">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D0P</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0.199</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0.190</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262726"/>
                  </a:ext>
                </a:extLst>
              </a:tr>
              <a:tr h="145917">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D1N</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0.199</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0.189</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9863309"/>
                  </a:ext>
                </a:extLst>
              </a:tr>
              <a:tr h="145917">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D1P</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0.199</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0.189</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9931477"/>
                  </a:ext>
                </a:extLst>
              </a:tr>
              <a:tr h="145917">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D2N</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0.192</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0.184</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017612"/>
                  </a:ext>
                </a:extLst>
              </a:tr>
              <a:tr h="145917">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D2P</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0.192</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0.184</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3374176"/>
                  </a:ext>
                </a:extLst>
              </a:tr>
              <a:tr h="145917">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SDA</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0.467</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9C0006"/>
                          </a:solidFill>
                          <a:effectLst/>
                          <a:latin typeface="Arial" panose="020B0604020202020204" pitchFamily="34" charset="0"/>
                          <a:ea typeface="맑은 고딕" panose="020B0503020000020004" pitchFamily="50" charset="-127"/>
                        </a:rPr>
                        <a:t>open</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94907676"/>
                  </a:ext>
                </a:extLst>
              </a:tr>
              <a:tr h="145917">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SCL</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0.467</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9C0006"/>
                          </a:solidFill>
                          <a:effectLst/>
                          <a:latin typeface="Arial" panose="020B0604020202020204" pitchFamily="34" charset="0"/>
                          <a:ea typeface="맑은 고딕" panose="020B0503020000020004" pitchFamily="50" charset="-127"/>
                        </a:rPr>
                        <a:t>open</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387065973"/>
                  </a:ext>
                </a:extLst>
              </a:tr>
              <a:tr h="145917">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VDDL1</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0.174</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9C6500"/>
                          </a:solidFill>
                          <a:effectLst/>
                          <a:latin typeface="Arial" panose="020B0604020202020204" pitchFamily="34" charset="0"/>
                          <a:ea typeface="맑은 고딕" panose="020B0503020000020004" pitchFamily="50" charset="-127"/>
                        </a:rPr>
                        <a:t>short</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extLst>
                  <a:ext uri="{0D108BD9-81ED-4DB2-BD59-A6C34878D82A}">
                    <a16:rowId xmlns:a16="http://schemas.microsoft.com/office/drawing/2014/main" val="3527314494"/>
                  </a:ext>
                </a:extLst>
              </a:tr>
              <a:tr h="145917">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VDDL2</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0.275</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0.218</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5038003"/>
                  </a:ext>
                </a:extLst>
              </a:tr>
              <a:tr h="145917">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VDDM</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0.417</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9C6500"/>
                          </a:solidFill>
                          <a:effectLst/>
                          <a:latin typeface="Arial" panose="020B0604020202020204" pitchFamily="34" charset="0"/>
                          <a:ea typeface="맑은 고딕" panose="020B0503020000020004" pitchFamily="50" charset="-127"/>
                        </a:rPr>
                        <a:t>short</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extLst>
                  <a:ext uri="{0D108BD9-81ED-4DB2-BD59-A6C34878D82A}">
                    <a16:rowId xmlns:a16="http://schemas.microsoft.com/office/drawing/2014/main" val="3909295758"/>
                  </a:ext>
                </a:extLst>
              </a:tr>
              <a:tr h="145917">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INCLK</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0.461</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0.452</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1146742"/>
                  </a:ext>
                </a:extLst>
              </a:tr>
              <a:tr h="145917">
                <a:tc vMerge="1">
                  <a:txBody>
                    <a:bodyPr/>
                    <a:lstStyle/>
                    <a:p>
                      <a:pPr latinLnBrk="1"/>
                      <a:endParaRPr lang="ko-KR" altLang="en-US"/>
                    </a:p>
                  </a:txBody>
                  <a:tcPr/>
                </a:tc>
                <a:tc>
                  <a:txBody>
                    <a:bodyPr/>
                    <a:lstStyle/>
                    <a:p>
                      <a:pPr algn="ctr" fontAlgn="ctr"/>
                      <a:r>
                        <a:rPr lang="en-US" sz="600" b="1" i="0" u="none" strike="noStrike" dirty="0">
                          <a:solidFill>
                            <a:srgbClr val="000000"/>
                          </a:solidFill>
                          <a:effectLst/>
                          <a:latin typeface="Arial" panose="020B0604020202020204" pitchFamily="34" charset="0"/>
                          <a:ea typeface="맑은 고딕" panose="020B0503020000020004" pitchFamily="50" charset="-127"/>
                        </a:rPr>
                        <a:t>STROBE</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0.492</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9C0006"/>
                          </a:solidFill>
                          <a:effectLst/>
                          <a:latin typeface="Arial" panose="020B0604020202020204" pitchFamily="34" charset="0"/>
                          <a:ea typeface="맑은 고딕" panose="020B0503020000020004" pitchFamily="50" charset="-127"/>
                        </a:rPr>
                        <a:t>open</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277899697"/>
                  </a:ext>
                </a:extLst>
              </a:tr>
              <a:tr h="145917">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PWDN</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0.487</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9C0006"/>
                          </a:solidFill>
                          <a:effectLst/>
                          <a:latin typeface="Arial" panose="020B0604020202020204" pitchFamily="34" charset="0"/>
                          <a:ea typeface="맑은 고딕" panose="020B0503020000020004" pitchFamily="50" charset="-127"/>
                        </a:rPr>
                        <a:t>open</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268921666"/>
                  </a:ext>
                </a:extLst>
              </a:tr>
              <a:tr h="145917">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SYNC</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0.485</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9C0006"/>
                          </a:solidFill>
                          <a:effectLst/>
                          <a:latin typeface="Arial" panose="020B0604020202020204" pitchFamily="34" charset="0"/>
                          <a:ea typeface="맑은 고딕" panose="020B0503020000020004" pitchFamily="50" charset="-127"/>
                        </a:rPr>
                        <a:t>open</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245507088"/>
                  </a:ext>
                </a:extLst>
              </a:tr>
              <a:tr h="145917">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AUX</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0.313</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0.299</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3080409"/>
                  </a:ext>
                </a:extLst>
              </a:tr>
              <a:tr h="145917">
                <a:tc>
                  <a:txBody>
                    <a:bodyPr/>
                    <a:lstStyle/>
                    <a:p>
                      <a:pPr algn="ctr" fontAlgn="t"/>
                      <a:r>
                        <a:rPr lang="en-US" sz="600" b="1" i="0" u="none" strike="noStrike">
                          <a:solidFill>
                            <a:srgbClr val="000000"/>
                          </a:solidFill>
                          <a:effectLst/>
                          <a:latin typeface="Arial" panose="020B0604020202020204" pitchFamily="34" charset="0"/>
                          <a:ea typeface="맑은 고딕" panose="020B0503020000020004" pitchFamily="50" charset="-127"/>
                        </a:rPr>
                        <a:t>Base : AFGND</a:t>
                      </a:r>
                    </a:p>
                  </a:txBody>
                  <a:tcPr marL="5032" marR="5032" marT="503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AFVDD</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0.455</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0.450</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0865778"/>
                  </a:ext>
                </a:extLst>
              </a:tr>
              <a:tr h="145917">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Base : AGND</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600" b="1" i="0" u="none" strike="noStrike" dirty="0">
                          <a:solidFill>
                            <a:srgbClr val="000000"/>
                          </a:solidFill>
                          <a:effectLst/>
                          <a:latin typeface="Arial" panose="020B0604020202020204" pitchFamily="34" charset="0"/>
                          <a:ea typeface="맑은 고딕" panose="020B0503020000020004" pitchFamily="50" charset="-127"/>
                        </a:rPr>
                        <a:t>VDDH1</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0.502</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9C0006"/>
                          </a:solidFill>
                          <a:effectLst/>
                          <a:latin typeface="Arial" panose="020B0604020202020204" pitchFamily="34" charset="0"/>
                          <a:ea typeface="맑은 고딕" panose="020B0503020000020004" pitchFamily="50" charset="-127"/>
                        </a:rPr>
                        <a:t>open</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312002130"/>
                  </a:ext>
                </a:extLst>
              </a:tr>
              <a:tr h="145917">
                <a:tc>
                  <a:txBody>
                    <a:bodyPr/>
                    <a:lstStyle/>
                    <a:p>
                      <a:pPr algn="ctr" fontAlgn="ctr"/>
                      <a:r>
                        <a:rPr lang="ko-KR" altLang="en-US" sz="600" b="1" i="0" u="none" strike="noStrike">
                          <a:solidFill>
                            <a:srgbClr val="000000"/>
                          </a:solidFill>
                          <a:effectLst/>
                          <a:latin typeface="Arial" panose="020B0604020202020204" pitchFamily="34" charset="0"/>
                          <a:ea typeface="맑은 고딕" panose="020B0503020000020004" pitchFamily="50" charset="-127"/>
                        </a:rPr>
                        <a:t>　</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600" b="1" i="0" u="none" strike="noStrike" dirty="0">
                          <a:solidFill>
                            <a:srgbClr val="000000"/>
                          </a:solidFill>
                          <a:effectLst/>
                          <a:latin typeface="맑은 고딕" panose="020B0503020000020004" pitchFamily="50" charset="-127"/>
                          <a:ea typeface="맑은 고딕" panose="020B0503020000020004" pitchFamily="50" charset="-127"/>
                        </a:rPr>
                        <a:t>VDDH2</a:t>
                      </a:r>
                      <a:endParaRPr lang="en-US" sz="7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0.529</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0.505</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0296130"/>
                  </a:ext>
                </a:extLst>
              </a:tr>
              <a:tr h="145917">
                <a:tc gridSpan="3">
                  <a:txBody>
                    <a:bodyPr/>
                    <a:lstStyle/>
                    <a:p>
                      <a:pPr algn="ctr" fontAlgn="ctr"/>
                      <a:r>
                        <a:rPr lang="en-US" sz="600" b="1" i="0" u="none" strike="noStrike" dirty="0">
                          <a:solidFill>
                            <a:srgbClr val="FFFFFF"/>
                          </a:solidFill>
                          <a:effectLst/>
                          <a:latin typeface="Arial" panose="020B0604020202020204" pitchFamily="34" charset="0"/>
                          <a:ea typeface="맑은 고딕" panose="020B0503020000020004" pitchFamily="50" charset="-127"/>
                        </a:rPr>
                        <a:t>Result</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1" i="0" u="none" strike="noStrike" dirty="0">
                          <a:solidFill>
                            <a:srgbClr val="FF0000"/>
                          </a:solidFill>
                          <a:effectLst/>
                          <a:latin typeface="Arial" panose="020B0604020202020204" pitchFamily="34" charset="0"/>
                          <a:ea typeface="맑은 고딕" panose="020B0503020000020004" pitchFamily="50" charset="-127"/>
                        </a:rPr>
                        <a:t>Fail</a:t>
                      </a:r>
                    </a:p>
                  </a:txBody>
                  <a:tcPr marL="5032" marR="5032" marT="5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47342771"/>
                  </a:ext>
                </a:extLst>
              </a:tr>
            </a:tbl>
          </a:graphicData>
        </a:graphic>
      </p:graphicFrame>
      <p:graphicFrame>
        <p:nvGraphicFramePr>
          <p:cNvPr id="20" name="표 19"/>
          <p:cNvGraphicFramePr>
            <a:graphicFrameLocks noGrp="1"/>
          </p:cNvGraphicFramePr>
          <p:nvPr>
            <p:extLst>
              <p:ext uri="{D42A27DB-BD31-4B8C-83A1-F6EECF244321}">
                <p14:modId xmlns:p14="http://schemas.microsoft.com/office/powerpoint/2010/main" val="109906621"/>
              </p:ext>
            </p:extLst>
          </p:nvPr>
        </p:nvGraphicFramePr>
        <p:xfrm>
          <a:off x="4763410" y="2141132"/>
          <a:ext cx="2777915" cy="3566248"/>
        </p:xfrm>
        <a:graphic>
          <a:graphicData uri="http://schemas.openxmlformats.org/drawingml/2006/table">
            <a:tbl>
              <a:tblPr/>
              <a:tblGrid>
                <a:gridCol w="716565">
                  <a:extLst>
                    <a:ext uri="{9D8B030D-6E8A-4147-A177-3AD203B41FA5}">
                      <a16:colId xmlns:a16="http://schemas.microsoft.com/office/drawing/2014/main" val="3483649224"/>
                    </a:ext>
                  </a:extLst>
                </a:gridCol>
                <a:gridCol w="412270">
                  <a:extLst>
                    <a:ext uri="{9D8B030D-6E8A-4147-A177-3AD203B41FA5}">
                      <a16:colId xmlns:a16="http://schemas.microsoft.com/office/drawing/2014/main" val="2431996497"/>
                    </a:ext>
                  </a:extLst>
                </a:gridCol>
                <a:gridCol w="412270">
                  <a:extLst>
                    <a:ext uri="{9D8B030D-6E8A-4147-A177-3AD203B41FA5}">
                      <a16:colId xmlns:a16="http://schemas.microsoft.com/office/drawing/2014/main" val="69492955"/>
                    </a:ext>
                  </a:extLst>
                </a:gridCol>
                <a:gridCol w="412270">
                  <a:extLst>
                    <a:ext uri="{9D8B030D-6E8A-4147-A177-3AD203B41FA5}">
                      <a16:colId xmlns:a16="http://schemas.microsoft.com/office/drawing/2014/main" val="1633771032"/>
                    </a:ext>
                  </a:extLst>
                </a:gridCol>
                <a:gridCol w="412270">
                  <a:extLst>
                    <a:ext uri="{9D8B030D-6E8A-4147-A177-3AD203B41FA5}">
                      <a16:colId xmlns:a16="http://schemas.microsoft.com/office/drawing/2014/main" val="2357810875"/>
                    </a:ext>
                  </a:extLst>
                </a:gridCol>
                <a:gridCol w="412270">
                  <a:extLst>
                    <a:ext uri="{9D8B030D-6E8A-4147-A177-3AD203B41FA5}">
                      <a16:colId xmlns:a16="http://schemas.microsoft.com/office/drawing/2014/main" val="865583218"/>
                    </a:ext>
                  </a:extLst>
                </a:gridCol>
              </a:tblGrid>
              <a:tr h="143005">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Config</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gridSpan="5">
                  <a:txBody>
                    <a:bodyPr/>
                    <a:lstStyle/>
                    <a:p>
                      <a:pPr algn="ctr" fontAlgn="ctr"/>
                      <a:r>
                        <a:rPr lang="en-US" sz="700" b="1" i="0" u="none" strike="noStrike">
                          <a:solidFill>
                            <a:srgbClr val="000000"/>
                          </a:solidFill>
                          <a:effectLst/>
                          <a:latin typeface="맑은 고딕" panose="020B0503020000020004" pitchFamily="50" charset="-127"/>
                          <a:ea typeface="맑은 고딕" panose="020B0503020000020004" pitchFamily="50" charset="-127"/>
                        </a:rPr>
                        <a:t>C5053_HTHH_Sensor open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47004775"/>
                  </a:ext>
                </a:extLst>
              </a:tr>
              <a:tr h="143005">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Barcode No.</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gridSpan="5">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700" b="1" i="0" u="none" strike="noStrike" dirty="0">
                          <a:solidFill>
                            <a:srgbClr val="000000"/>
                          </a:solidFill>
                          <a:effectLst/>
                          <a:latin typeface="Arial" panose="020B0604020202020204" pitchFamily="34" charset="0"/>
                          <a:ea typeface="+mn-ea"/>
                        </a:rPr>
                        <a:t>#278</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752462430"/>
                  </a:ext>
                </a:extLst>
              </a:tr>
              <a:tr h="210069">
                <a:tc rowSpan="18">
                  <a:txBody>
                    <a:bodyPr/>
                    <a:lstStyle/>
                    <a:p>
                      <a:pPr algn="ctr" fontAlgn="t"/>
                      <a:br>
                        <a:rPr lang="en-US" sz="600" b="1" i="0" u="none" strike="noStrike" dirty="0">
                          <a:solidFill>
                            <a:srgbClr val="000000"/>
                          </a:solidFill>
                          <a:effectLst/>
                          <a:latin typeface="Arial" panose="020B0604020202020204" pitchFamily="34" charset="0"/>
                          <a:ea typeface="맑은 고딕" panose="020B0503020000020004" pitchFamily="50" charset="-127"/>
                        </a:rPr>
                      </a:br>
                      <a:r>
                        <a:rPr lang="en-US" sz="600" b="1" i="0" u="none" strike="noStrike" dirty="0">
                          <a:solidFill>
                            <a:srgbClr val="000000"/>
                          </a:solidFill>
                          <a:effectLst/>
                          <a:latin typeface="Arial" panose="020B0604020202020204" pitchFamily="34" charset="0"/>
                          <a:ea typeface="맑은 고딕" panose="020B0503020000020004" pitchFamily="50" charset="-127"/>
                        </a:rPr>
                        <a:t>Base : DGND</a:t>
                      </a:r>
                    </a:p>
                  </a:txBody>
                  <a:tcPr marL="4931" marR="4931" marT="493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2">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Pin.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Diode Voltage[V]</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pPr latinLnBrk="1"/>
                      <a:endParaRPr lang="ko-KR" altLang="en-US"/>
                    </a:p>
                  </a:txBody>
                  <a:tcPr/>
                </a:tc>
                <a:tc gridSpan="2">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Reverse Diode Voltage[V]</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pPr latinLnBrk="1"/>
                      <a:endParaRPr lang="ko-KR" altLang="en-US"/>
                    </a:p>
                  </a:txBody>
                  <a:tcPr/>
                </a:tc>
                <a:extLst>
                  <a:ext uri="{0D108BD9-81ED-4DB2-BD59-A6C34878D82A}">
                    <a16:rowId xmlns:a16="http://schemas.microsoft.com/office/drawing/2014/main" val="2965058221"/>
                  </a:ext>
                </a:extLst>
              </a:tr>
              <a:tr h="210069">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600" b="0" i="0" u="none" strike="noStrike">
                          <a:solidFill>
                            <a:srgbClr val="0000FF"/>
                          </a:solidFill>
                          <a:effectLst/>
                          <a:latin typeface="Arial" panose="020B0604020202020204" pitchFamily="34" charset="0"/>
                          <a:ea typeface="맑은 고딕" panose="020B0503020000020004" pitchFamily="50" charset="-127"/>
                        </a:rPr>
                        <a:t>PASS sample</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600" b="0" i="0" u="none" strike="noStrike">
                          <a:solidFill>
                            <a:srgbClr val="FF0000"/>
                          </a:solidFill>
                          <a:effectLst/>
                          <a:latin typeface="Arial" panose="020B0604020202020204" pitchFamily="34" charset="0"/>
                          <a:ea typeface="맑은 고딕" panose="020B0503020000020004" pitchFamily="50" charset="-127"/>
                        </a:rPr>
                        <a:t>Sample 1</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600" b="0" i="0" u="none" strike="noStrike">
                          <a:solidFill>
                            <a:srgbClr val="0000FF"/>
                          </a:solidFill>
                          <a:effectLst/>
                          <a:latin typeface="Arial" panose="020B0604020202020204" pitchFamily="34" charset="0"/>
                          <a:ea typeface="맑은 고딕" panose="020B0503020000020004" pitchFamily="50" charset="-127"/>
                        </a:rPr>
                        <a:t>PASS sample</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600" b="0" i="0" u="none" strike="noStrike">
                          <a:solidFill>
                            <a:srgbClr val="FF0000"/>
                          </a:solidFill>
                          <a:effectLst/>
                          <a:latin typeface="Arial" panose="020B0604020202020204" pitchFamily="34" charset="0"/>
                          <a:ea typeface="맑은 고딕" panose="020B0503020000020004" pitchFamily="50" charset="-127"/>
                        </a:rPr>
                        <a:t>Sample 1</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772171752"/>
                  </a:ext>
                </a:extLst>
              </a:tr>
              <a:tr h="143005">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D0N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0.199</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0.190</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open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open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96738396"/>
                  </a:ext>
                </a:extLst>
              </a:tr>
              <a:tr h="143005">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D0P</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0.199</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0.190</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open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open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96935956"/>
                  </a:ext>
                </a:extLst>
              </a:tr>
              <a:tr h="143005">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D1N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0.199</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0.189</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open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open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7275904"/>
                  </a:ext>
                </a:extLst>
              </a:tr>
              <a:tr h="143005">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D1P</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0.199</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0.189</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open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open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9672852"/>
                  </a:ext>
                </a:extLst>
              </a:tr>
              <a:tr h="143005">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D2N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0.192</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0.184</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open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open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5253913"/>
                  </a:ext>
                </a:extLst>
              </a:tr>
              <a:tr h="143005">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D2P</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0.192</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0.184</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open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open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1222882"/>
                  </a:ext>
                </a:extLst>
              </a:tr>
              <a:tr h="143005">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SDA</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0.467</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0.461</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1.756</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1.739</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34589956"/>
                  </a:ext>
                </a:extLst>
              </a:tr>
              <a:tr h="143005">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SCL</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0.467</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0.461</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0.678</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0.674</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0625906"/>
                  </a:ext>
                </a:extLst>
              </a:tr>
              <a:tr h="143005">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VDDL1</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0.174</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0.170</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1.530</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1.567</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745313"/>
                  </a:ext>
                </a:extLst>
              </a:tr>
              <a:tr h="143005">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VDDL2</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0.275</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0.218</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0.916</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0.915</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5645805"/>
                  </a:ext>
                </a:extLst>
              </a:tr>
              <a:tr h="143005">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VDDM</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0.417</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0.412</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0.919</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0.913</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184932"/>
                  </a:ext>
                </a:extLst>
              </a:tr>
              <a:tr h="143005">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INCLK</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0.461</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0.452</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0.915</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0.921</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841074"/>
                  </a:ext>
                </a:extLst>
              </a:tr>
              <a:tr h="143005">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STROBE</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0.492</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0.481</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0.914</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0.914</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6927698"/>
                  </a:ext>
                </a:extLst>
              </a:tr>
              <a:tr h="143005">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PWDN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0.487</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0.480</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0.911</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0.919</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3740004"/>
                  </a:ext>
                </a:extLst>
              </a:tr>
              <a:tr h="143005">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SYNC</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0.485</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0.472</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0.915</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0.914</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0575388"/>
                  </a:ext>
                </a:extLst>
              </a:tr>
              <a:tr h="143005">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AUX</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0.313</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0.299</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open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open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8765214"/>
                  </a:ext>
                </a:extLst>
              </a:tr>
              <a:tr h="143005">
                <a:tc>
                  <a:txBody>
                    <a:bodyPr/>
                    <a:lstStyle/>
                    <a:p>
                      <a:pPr algn="ctr" fontAlgn="t"/>
                      <a:r>
                        <a:rPr lang="en-US" sz="600" b="1" i="0" u="none" strike="noStrike">
                          <a:solidFill>
                            <a:srgbClr val="000000"/>
                          </a:solidFill>
                          <a:effectLst/>
                          <a:latin typeface="Arial" panose="020B0604020202020204" pitchFamily="34" charset="0"/>
                          <a:ea typeface="맑은 고딕" panose="020B0503020000020004" pitchFamily="50" charset="-127"/>
                        </a:rPr>
                        <a:t>Base : AFGND</a:t>
                      </a:r>
                    </a:p>
                  </a:txBody>
                  <a:tcPr marL="4931" marR="4931" marT="493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AFVDD</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0.455</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0.450</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open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open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3194691"/>
                  </a:ext>
                </a:extLst>
              </a:tr>
              <a:tr h="143005">
                <a:tc rowSpan="2">
                  <a:txBody>
                    <a:bodyPr/>
                    <a:lstStyle/>
                    <a:p>
                      <a:pPr algn="ctr" fontAlgn="ctr"/>
                      <a:r>
                        <a:rPr lang="en-US" sz="600" b="1" i="0" u="none" strike="noStrike">
                          <a:solidFill>
                            <a:srgbClr val="000000"/>
                          </a:solidFill>
                          <a:effectLst/>
                          <a:latin typeface="Arial" panose="020B0604020202020204" pitchFamily="34" charset="0"/>
                          <a:ea typeface="맑은 고딕" panose="020B0503020000020004" pitchFamily="50" charset="-127"/>
                        </a:rPr>
                        <a:t>Base : AGND</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600" b="1" i="0" u="none" strike="noStrike" dirty="0">
                          <a:solidFill>
                            <a:srgbClr val="000000"/>
                          </a:solidFill>
                          <a:effectLst/>
                          <a:latin typeface="Arial" panose="020B0604020202020204" pitchFamily="34" charset="0"/>
                          <a:ea typeface="맑은 고딕" panose="020B0503020000020004" pitchFamily="50" charset="-127"/>
                        </a:rPr>
                        <a:t>VDDH1</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0.502</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0.489</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open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1.997</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122355169"/>
                  </a:ext>
                </a:extLst>
              </a:tr>
              <a:tr h="143005">
                <a:tc vMerge="1">
                  <a:txBody>
                    <a:bodyPr/>
                    <a:lstStyle/>
                    <a:p>
                      <a:pPr latinLnBrk="1"/>
                      <a:endParaRPr lang="ko-KR" altLang="en-US"/>
                    </a:p>
                  </a:txBody>
                  <a:tcPr/>
                </a:tc>
                <a:tc>
                  <a:txBody>
                    <a:bodyPr/>
                    <a:lstStyle/>
                    <a:p>
                      <a:pPr algn="ctr" fontAlgn="ctr"/>
                      <a:r>
                        <a:rPr lang="en-US" sz="600" b="1" i="0" u="none" strike="noStrike">
                          <a:solidFill>
                            <a:srgbClr val="000000"/>
                          </a:solidFill>
                          <a:effectLst/>
                          <a:latin typeface="맑은 고딕" panose="020B0503020000020004" pitchFamily="50" charset="-127"/>
                          <a:ea typeface="맑은 고딕" panose="020B0503020000020004" pitchFamily="50" charset="-127"/>
                        </a:rPr>
                        <a:t>VDDH2</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0.529</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0.505</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맑은 고딕" panose="020B0503020000020004" pitchFamily="50" charset="-127"/>
                          <a:ea typeface="맑은 고딕" panose="020B0503020000020004" pitchFamily="50" charset="-127"/>
                        </a:rPr>
                        <a:t>open</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맑은 고딕" panose="020B0503020000020004" pitchFamily="50" charset="-127"/>
                          <a:ea typeface="맑은 고딕" panose="020B0503020000020004" pitchFamily="50" charset="-127"/>
                        </a:rPr>
                        <a:t>1.998</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204257568"/>
                  </a:ext>
                </a:extLst>
              </a:tr>
              <a:tr h="143005">
                <a:tc gridSpan="3">
                  <a:txBody>
                    <a:bodyPr/>
                    <a:lstStyle/>
                    <a:p>
                      <a:pPr algn="ctr" fontAlgn="ctr"/>
                      <a:r>
                        <a:rPr lang="en-US" sz="600" b="1" i="0" u="none" strike="noStrike">
                          <a:solidFill>
                            <a:srgbClr val="FFFFFF"/>
                          </a:solidFill>
                          <a:effectLst/>
                          <a:latin typeface="Arial" panose="020B0604020202020204" pitchFamily="34" charset="0"/>
                          <a:ea typeface="맑은 고딕" panose="020B0503020000020004" pitchFamily="50" charset="-127"/>
                        </a:rPr>
                        <a:t>Result</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1" i="0" u="none" strike="noStrike">
                          <a:solidFill>
                            <a:srgbClr val="000000"/>
                          </a:solidFill>
                          <a:effectLst/>
                          <a:latin typeface="Arial" panose="020B0604020202020204" pitchFamily="34" charset="0"/>
                          <a:ea typeface="맑은 고딕" panose="020B0503020000020004" pitchFamily="50" charset="-127"/>
                        </a:rPr>
                        <a:t>pass</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1" i="0" u="none" strike="noStrike">
                          <a:solidFill>
                            <a:srgbClr val="FFFFFF"/>
                          </a:solidFill>
                          <a:effectLst/>
                          <a:latin typeface="맑은 고딕" panose="020B0503020000020004" pitchFamily="50" charset="-127"/>
                          <a:ea typeface="맑은 고딕" panose="020B0503020000020004" pitchFamily="50" charset="-127"/>
                        </a:rPr>
                        <a:t>Result</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ctr"/>
                      <a:r>
                        <a:rPr lang="en-US" sz="700" b="1" i="0" u="none" strike="noStrike" dirty="0">
                          <a:solidFill>
                            <a:srgbClr val="000000"/>
                          </a:solidFill>
                          <a:effectLst/>
                          <a:latin typeface="맑은 고딕" panose="020B0503020000020004" pitchFamily="50" charset="-127"/>
                          <a:ea typeface="맑은 고딕" panose="020B0503020000020004" pitchFamily="50" charset="-127"/>
                        </a:rPr>
                        <a:t>Fail</a:t>
                      </a:r>
                    </a:p>
                  </a:txBody>
                  <a:tcPr marL="4931" marR="4931" marT="4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1600385"/>
                  </a:ext>
                </a:extLst>
              </a:tr>
            </a:tbl>
          </a:graphicData>
        </a:graphic>
      </p:graphicFrame>
      <p:pic>
        <p:nvPicPr>
          <p:cNvPr id="26" name="그림 25"/>
          <p:cNvPicPr>
            <a:picLocks noChangeAspect="1"/>
          </p:cNvPicPr>
          <p:nvPr/>
        </p:nvPicPr>
        <p:blipFill>
          <a:blip r:embed="rId4"/>
          <a:stretch>
            <a:fillRect/>
          </a:stretch>
        </p:blipFill>
        <p:spPr>
          <a:xfrm>
            <a:off x="7680646" y="2141118"/>
            <a:ext cx="4008581" cy="1219302"/>
          </a:xfrm>
          <a:prstGeom prst="rect">
            <a:avLst/>
          </a:prstGeom>
        </p:spPr>
      </p:pic>
      <p:pic>
        <p:nvPicPr>
          <p:cNvPr id="27" name="그림 26"/>
          <p:cNvPicPr>
            <a:picLocks noChangeAspect="1"/>
          </p:cNvPicPr>
          <p:nvPr/>
        </p:nvPicPr>
        <p:blipFill>
          <a:blip r:embed="rId5"/>
          <a:stretch>
            <a:fillRect/>
          </a:stretch>
        </p:blipFill>
        <p:spPr>
          <a:xfrm>
            <a:off x="7680646" y="3468889"/>
            <a:ext cx="4008581" cy="1218512"/>
          </a:xfrm>
          <a:prstGeom prst="rect">
            <a:avLst/>
          </a:prstGeom>
        </p:spPr>
      </p:pic>
      <p:grpSp>
        <p:nvGrpSpPr>
          <p:cNvPr id="28" name="그룹 27"/>
          <p:cNvGrpSpPr/>
          <p:nvPr/>
        </p:nvGrpSpPr>
        <p:grpSpPr>
          <a:xfrm>
            <a:off x="4799691" y="881350"/>
            <a:ext cx="324646" cy="376589"/>
            <a:chOff x="7282941" y="2289750"/>
            <a:chExt cx="436088" cy="505862"/>
          </a:xfrm>
        </p:grpSpPr>
        <p:sp>
          <p:nvSpPr>
            <p:cNvPr id="30" name="이등변 삼각형 29">
              <a:extLst>
                <a:ext uri="{FF2B5EF4-FFF2-40B4-BE49-F238E27FC236}">
                  <a16:creationId xmlns:a16="http://schemas.microsoft.com/office/drawing/2014/main" id="{65E2A89F-938D-4AA8-BDEE-4920D6B2E8E3}"/>
                </a:ext>
              </a:extLst>
            </p:cNvPr>
            <p:cNvSpPr/>
            <p:nvPr/>
          </p:nvSpPr>
          <p:spPr>
            <a:xfrm rot="5400000">
              <a:off x="7248054" y="2324637"/>
              <a:ext cx="505862" cy="436088"/>
            </a:xfrm>
            <a:prstGeom prst="triangle">
              <a:avLst/>
            </a:prstGeom>
            <a:solidFill>
              <a:srgbClr val="C7004C"/>
            </a:solidFill>
            <a:ln w="203200" cap="rnd">
              <a:solidFill>
                <a:srgbClr val="C7004C"/>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1" name="이등변 삼각형 30">
              <a:extLst>
                <a:ext uri="{FF2B5EF4-FFF2-40B4-BE49-F238E27FC236}">
                  <a16:creationId xmlns:a16="http://schemas.microsoft.com/office/drawing/2014/main" id="{0888CDDB-88ED-46F8-B6D2-F6C1C9352393}"/>
                </a:ext>
              </a:extLst>
            </p:cNvPr>
            <p:cNvSpPr/>
            <p:nvPr/>
          </p:nvSpPr>
          <p:spPr>
            <a:xfrm rot="5400000">
              <a:off x="7295873" y="2364600"/>
              <a:ext cx="373794" cy="322236"/>
            </a:xfrm>
            <a:prstGeom prst="triangle">
              <a:avLst/>
            </a:prstGeom>
            <a:solidFill>
              <a:schemeClr val="bg1">
                <a:lumMod val="95000"/>
              </a:schemeClr>
            </a:solidFill>
            <a:ln w="95250" cap="rnd">
              <a:solidFill>
                <a:schemeClr val="bg1">
                  <a:lumMod val="95000"/>
                </a:schemeClr>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2" name="TextBox 31">
            <a:extLst>
              <a:ext uri="{FF2B5EF4-FFF2-40B4-BE49-F238E27FC236}">
                <a16:creationId xmlns:a16="http://schemas.microsoft.com/office/drawing/2014/main" id="{4F02C6C1-344C-4C9D-9CF3-AF7848EEF22A}"/>
              </a:ext>
            </a:extLst>
          </p:cNvPr>
          <p:cNvSpPr txBox="1"/>
          <p:nvPr/>
        </p:nvSpPr>
        <p:spPr>
          <a:xfrm>
            <a:off x="4993165" y="1526621"/>
            <a:ext cx="2097084" cy="400110"/>
          </a:xfrm>
          <a:prstGeom prst="rect">
            <a:avLst/>
          </a:prstGeom>
          <a:noFill/>
        </p:spPr>
        <p:txBody>
          <a:bodyPr wrap="square" rtlCol="0">
            <a:spAutoFit/>
          </a:bodyPr>
          <a:lstStyle/>
          <a:p>
            <a:r>
              <a:rPr lang="en-US" altLang="ko-KR" sz="2000" b="1" dirty="0">
                <a:solidFill>
                  <a:srgbClr val="404040"/>
                </a:solidFill>
              </a:rPr>
              <a:t>Reverse OS Test</a:t>
            </a:r>
            <a:r>
              <a:rPr lang="ko-KR" altLang="en-US" sz="2000" b="1" dirty="0">
                <a:solidFill>
                  <a:srgbClr val="404040"/>
                </a:solidFill>
              </a:rPr>
              <a:t> </a:t>
            </a:r>
          </a:p>
        </p:txBody>
      </p:sp>
      <p:grpSp>
        <p:nvGrpSpPr>
          <p:cNvPr id="33" name="그룹 32"/>
          <p:cNvGrpSpPr/>
          <p:nvPr/>
        </p:nvGrpSpPr>
        <p:grpSpPr>
          <a:xfrm flipV="1">
            <a:off x="4816365" y="1388406"/>
            <a:ext cx="378397" cy="378734"/>
            <a:chOff x="7266118" y="1818933"/>
            <a:chExt cx="378397" cy="378734"/>
          </a:xfrm>
        </p:grpSpPr>
        <p:sp>
          <p:nvSpPr>
            <p:cNvPr id="34" name="자유형: 도형 28">
              <a:extLst>
                <a:ext uri="{FF2B5EF4-FFF2-40B4-BE49-F238E27FC236}">
                  <a16:creationId xmlns:a16="http://schemas.microsoft.com/office/drawing/2014/main" id="{C0720130-9B2F-48E4-8148-0CA7E025FAB3}"/>
                </a:ext>
              </a:extLst>
            </p:cNvPr>
            <p:cNvSpPr/>
            <p:nvPr/>
          </p:nvSpPr>
          <p:spPr>
            <a:xfrm rot="1800000" flipV="1">
              <a:off x="7266118" y="2029583"/>
              <a:ext cx="378397" cy="168084"/>
            </a:xfrm>
            <a:custGeom>
              <a:avLst/>
              <a:gdLst>
                <a:gd name="connsiteX0" fmla="*/ 1453949 w 1453949"/>
                <a:gd name="connsiteY0" fmla="*/ 1185 h 724895"/>
                <a:gd name="connsiteX1" fmla="*/ 1453949 w 1453949"/>
                <a:gd name="connsiteY1" fmla="*/ 32518 h 724895"/>
                <a:gd name="connsiteX2" fmla="*/ 593249 w 1453949"/>
                <a:gd name="connsiteY2" fmla="*/ 32518 h 724895"/>
                <a:gd name="connsiteX3" fmla="*/ 534910 w 1453949"/>
                <a:gd name="connsiteY3" fmla="*/ 38399 h 724895"/>
                <a:gd name="connsiteX4" fmla="*/ 531707 w 1453949"/>
                <a:gd name="connsiteY4" fmla="*/ 39393 h 724895"/>
                <a:gd name="connsiteX5" fmla="*/ 515496 w 1453949"/>
                <a:gd name="connsiteY5" fmla="*/ 40524 h 724895"/>
                <a:gd name="connsiteX6" fmla="*/ 339727 w 1453949"/>
                <a:gd name="connsiteY6" fmla="*/ 175396 h 724895"/>
                <a:gd name="connsiteX7" fmla="*/ 22474 w 1453949"/>
                <a:gd name="connsiteY7" fmla="*/ 724895 h 724895"/>
                <a:gd name="connsiteX8" fmla="*/ 0 w 1453949"/>
                <a:gd name="connsiteY8" fmla="*/ 711920 h 724895"/>
                <a:gd name="connsiteX9" fmla="*/ 327852 w 1453949"/>
                <a:gd name="connsiteY9" fmla="*/ 144063 h 724895"/>
                <a:gd name="connsiteX10" fmla="*/ 558396 w 1453949"/>
                <a:gd name="connsiteY10" fmla="*/ 0 h 724895"/>
                <a:gd name="connsiteX11" fmla="*/ 603436 w 1453949"/>
                <a:gd name="connsiteY11" fmla="*/ 1185 h 72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3949" h="724895">
                  <a:moveTo>
                    <a:pt x="1453949" y="1185"/>
                  </a:moveTo>
                  <a:lnTo>
                    <a:pt x="1453949" y="32518"/>
                  </a:lnTo>
                  <a:lnTo>
                    <a:pt x="593249" y="32518"/>
                  </a:lnTo>
                  <a:cubicBezTo>
                    <a:pt x="573265" y="32518"/>
                    <a:pt x="553754" y="34543"/>
                    <a:pt x="534910" y="38399"/>
                  </a:cubicBezTo>
                  <a:lnTo>
                    <a:pt x="531707" y="39393"/>
                  </a:lnTo>
                  <a:lnTo>
                    <a:pt x="515496" y="40524"/>
                  </a:lnTo>
                  <a:cubicBezTo>
                    <a:pt x="443938" y="59697"/>
                    <a:pt x="379695" y="106170"/>
                    <a:pt x="339727" y="175396"/>
                  </a:cubicBezTo>
                  <a:lnTo>
                    <a:pt x="22474" y="724895"/>
                  </a:lnTo>
                  <a:lnTo>
                    <a:pt x="0" y="711920"/>
                  </a:lnTo>
                  <a:lnTo>
                    <a:pt x="327852" y="144063"/>
                  </a:lnTo>
                  <a:cubicBezTo>
                    <a:pt x="377812" y="57530"/>
                    <a:pt x="465702" y="6550"/>
                    <a:pt x="558396" y="0"/>
                  </a:cubicBezTo>
                  <a:lnTo>
                    <a:pt x="603436" y="1185"/>
                  </a:lnTo>
                  <a:close/>
                </a:path>
              </a:pathLst>
            </a:cu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sp>
          <p:nvSpPr>
            <p:cNvPr id="35" name="타원 34">
              <a:extLst>
                <a:ext uri="{FF2B5EF4-FFF2-40B4-BE49-F238E27FC236}">
                  <a16:creationId xmlns:a16="http://schemas.microsoft.com/office/drawing/2014/main" id="{59A45533-8D1D-499E-9AD9-D6460098A00D}"/>
                </a:ext>
              </a:extLst>
            </p:cNvPr>
            <p:cNvSpPr/>
            <p:nvPr/>
          </p:nvSpPr>
          <p:spPr>
            <a:xfrm flipV="1">
              <a:off x="7284874" y="1818933"/>
              <a:ext cx="95060" cy="93844"/>
            </a:xfrm>
            <a:prstGeom prst="ellipse">
              <a:avLst/>
            </a:prstGeom>
            <a:solidFill>
              <a:schemeClr val="bg1"/>
            </a:solidFill>
            <a:ln w="73025">
              <a:solidFill>
                <a:srgbClr val="C70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6" name="TextBox 35">
            <a:extLst>
              <a:ext uri="{FF2B5EF4-FFF2-40B4-BE49-F238E27FC236}">
                <a16:creationId xmlns:a16="http://schemas.microsoft.com/office/drawing/2014/main" id="{4F02C6C1-344C-4C9D-9CF3-AF7848EEF22A}"/>
              </a:ext>
            </a:extLst>
          </p:cNvPr>
          <p:cNvSpPr txBox="1"/>
          <p:nvPr/>
        </p:nvSpPr>
        <p:spPr>
          <a:xfrm>
            <a:off x="7855989" y="1525647"/>
            <a:ext cx="2521244" cy="400110"/>
          </a:xfrm>
          <a:prstGeom prst="rect">
            <a:avLst/>
          </a:prstGeom>
          <a:noFill/>
        </p:spPr>
        <p:txBody>
          <a:bodyPr wrap="square" rtlCol="0">
            <a:spAutoFit/>
          </a:bodyPr>
          <a:lstStyle/>
          <a:p>
            <a:r>
              <a:rPr lang="en-US" altLang="ko-KR" sz="2000" b="1" dirty="0">
                <a:solidFill>
                  <a:srgbClr val="404040"/>
                </a:solidFill>
              </a:rPr>
              <a:t>Pin-to-Pin Test </a:t>
            </a:r>
            <a:r>
              <a:rPr lang="ko-KR" altLang="en-US" sz="2000" b="1" dirty="0">
                <a:solidFill>
                  <a:srgbClr val="404040"/>
                </a:solidFill>
              </a:rPr>
              <a:t> </a:t>
            </a:r>
          </a:p>
        </p:txBody>
      </p:sp>
      <p:grpSp>
        <p:nvGrpSpPr>
          <p:cNvPr id="37" name="그룹 36"/>
          <p:cNvGrpSpPr/>
          <p:nvPr/>
        </p:nvGrpSpPr>
        <p:grpSpPr>
          <a:xfrm flipV="1">
            <a:off x="7742173" y="1402132"/>
            <a:ext cx="378397" cy="378734"/>
            <a:chOff x="7266118" y="1818933"/>
            <a:chExt cx="378397" cy="378734"/>
          </a:xfrm>
        </p:grpSpPr>
        <p:sp>
          <p:nvSpPr>
            <p:cNvPr id="38" name="자유형: 도형 28">
              <a:extLst>
                <a:ext uri="{FF2B5EF4-FFF2-40B4-BE49-F238E27FC236}">
                  <a16:creationId xmlns:a16="http://schemas.microsoft.com/office/drawing/2014/main" id="{C0720130-9B2F-48E4-8148-0CA7E025FAB3}"/>
                </a:ext>
              </a:extLst>
            </p:cNvPr>
            <p:cNvSpPr/>
            <p:nvPr/>
          </p:nvSpPr>
          <p:spPr>
            <a:xfrm rot="1800000" flipV="1">
              <a:off x="7266118" y="2029583"/>
              <a:ext cx="378397" cy="168084"/>
            </a:xfrm>
            <a:custGeom>
              <a:avLst/>
              <a:gdLst>
                <a:gd name="connsiteX0" fmla="*/ 1453949 w 1453949"/>
                <a:gd name="connsiteY0" fmla="*/ 1185 h 724895"/>
                <a:gd name="connsiteX1" fmla="*/ 1453949 w 1453949"/>
                <a:gd name="connsiteY1" fmla="*/ 32518 h 724895"/>
                <a:gd name="connsiteX2" fmla="*/ 593249 w 1453949"/>
                <a:gd name="connsiteY2" fmla="*/ 32518 h 724895"/>
                <a:gd name="connsiteX3" fmla="*/ 534910 w 1453949"/>
                <a:gd name="connsiteY3" fmla="*/ 38399 h 724895"/>
                <a:gd name="connsiteX4" fmla="*/ 531707 w 1453949"/>
                <a:gd name="connsiteY4" fmla="*/ 39393 h 724895"/>
                <a:gd name="connsiteX5" fmla="*/ 515496 w 1453949"/>
                <a:gd name="connsiteY5" fmla="*/ 40524 h 724895"/>
                <a:gd name="connsiteX6" fmla="*/ 339727 w 1453949"/>
                <a:gd name="connsiteY6" fmla="*/ 175396 h 724895"/>
                <a:gd name="connsiteX7" fmla="*/ 22474 w 1453949"/>
                <a:gd name="connsiteY7" fmla="*/ 724895 h 724895"/>
                <a:gd name="connsiteX8" fmla="*/ 0 w 1453949"/>
                <a:gd name="connsiteY8" fmla="*/ 711920 h 724895"/>
                <a:gd name="connsiteX9" fmla="*/ 327852 w 1453949"/>
                <a:gd name="connsiteY9" fmla="*/ 144063 h 724895"/>
                <a:gd name="connsiteX10" fmla="*/ 558396 w 1453949"/>
                <a:gd name="connsiteY10" fmla="*/ 0 h 724895"/>
                <a:gd name="connsiteX11" fmla="*/ 603436 w 1453949"/>
                <a:gd name="connsiteY11" fmla="*/ 1185 h 72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3949" h="724895">
                  <a:moveTo>
                    <a:pt x="1453949" y="1185"/>
                  </a:moveTo>
                  <a:lnTo>
                    <a:pt x="1453949" y="32518"/>
                  </a:lnTo>
                  <a:lnTo>
                    <a:pt x="593249" y="32518"/>
                  </a:lnTo>
                  <a:cubicBezTo>
                    <a:pt x="573265" y="32518"/>
                    <a:pt x="553754" y="34543"/>
                    <a:pt x="534910" y="38399"/>
                  </a:cubicBezTo>
                  <a:lnTo>
                    <a:pt x="531707" y="39393"/>
                  </a:lnTo>
                  <a:lnTo>
                    <a:pt x="515496" y="40524"/>
                  </a:lnTo>
                  <a:cubicBezTo>
                    <a:pt x="443938" y="59697"/>
                    <a:pt x="379695" y="106170"/>
                    <a:pt x="339727" y="175396"/>
                  </a:cubicBezTo>
                  <a:lnTo>
                    <a:pt x="22474" y="724895"/>
                  </a:lnTo>
                  <a:lnTo>
                    <a:pt x="0" y="711920"/>
                  </a:lnTo>
                  <a:lnTo>
                    <a:pt x="327852" y="144063"/>
                  </a:lnTo>
                  <a:cubicBezTo>
                    <a:pt x="377812" y="57530"/>
                    <a:pt x="465702" y="6550"/>
                    <a:pt x="558396" y="0"/>
                  </a:cubicBezTo>
                  <a:lnTo>
                    <a:pt x="603436" y="1185"/>
                  </a:lnTo>
                  <a:close/>
                </a:path>
              </a:pathLst>
            </a:cu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sp>
          <p:nvSpPr>
            <p:cNvPr id="39" name="타원 38">
              <a:extLst>
                <a:ext uri="{FF2B5EF4-FFF2-40B4-BE49-F238E27FC236}">
                  <a16:creationId xmlns:a16="http://schemas.microsoft.com/office/drawing/2014/main" id="{59A45533-8D1D-499E-9AD9-D6460098A00D}"/>
                </a:ext>
              </a:extLst>
            </p:cNvPr>
            <p:cNvSpPr/>
            <p:nvPr/>
          </p:nvSpPr>
          <p:spPr>
            <a:xfrm flipV="1">
              <a:off x="7284874" y="1818933"/>
              <a:ext cx="95060" cy="93844"/>
            </a:xfrm>
            <a:prstGeom prst="ellipse">
              <a:avLst/>
            </a:prstGeom>
            <a:solidFill>
              <a:schemeClr val="bg1"/>
            </a:solidFill>
            <a:ln w="73025">
              <a:solidFill>
                <a:srgbClr val="C70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40" name="그룹 39"/>
          <p:cNvGrpSpPr/>
          <p:nvPr/>
        </p:nvGrpSpPr>
        <p:grpSpPr>
          <a:xfrm>
            <a:off x="7725499" y="908737"/>
            <a:ext cx="324646" cy="376589"/>
            <a:chOff x="7282941" y="2289750"/>
            <a:chExt cx="436088" cy="505862"/>
          </a:xfrm>
        </p:grpSpPr>
        <p:sp>
          <p:nvSpPr>
            <p:cNvPr id="41" name="이등변 삼각형 40">
              <a:extLst>
                <a:ext uri="{FF2B5EF4-FFF2-40B4-BE49-F238E27FC236}">
                  <a16:creationId xmlns:a16="http://schemas.microsoft.com/office/drawing/2014/main" id="{65E2A89F-938D-4AA8-BDEE-4920D6B2E8E3}"/>
                </a:ext>
              </a:extLst>
            </p:cNvPr>
            <p:cNvSpPr/>
            <p:nvPr/>
          </p:nvSpPr>
          <p:spPr>
            <a:xfrm rot="5400000">
              <a:off x="7248054" y="2324637"/>
              <a:ext cx="505862" cy="436088"/>
            </a:xfrm>
            <a:prstGeom prst="triangle">
              <a:avLst/>
            </a:prstGeom>
            <a:solidFill>
              <a:srgbClr val="C7004C"/>
            </a:solidFill>
            <a:ln w="203200" cap="rnd">
              <a:solidFill>
                <a:srgbClr val="C7004C"/>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2" name="이등변 삼각형 41">
              <a:extLst>
                <a:ext uri="{FF2B5EF4-FFF2-40B4-BE49-F238E27FC236}">
                  <a16:creationId xmlns:a16="http://schemas.microsoft.com/office/drawing/2014/main" id="{0888CDDB-88ED-46F8-B6D2-F6C1C9352393}"/>
                </a:ext>
              </a:extLst>
            </p:cNvPr>
            <p:cNvSpPr/>
            <p:nvPr/>
          </p:nvSpPr>
          <p:spPr>
            <a:xfrm rot="5400000">
              <a:off x="7295873" y="2364600"/>
              <a:ext cx="373794" cy="322236"/>
            </a:xfrm>
            <a:prstGeom prst="triangle">
              <a:avLst/>
            </a:prstGeom>
            <a:solidFill>
              <a:schemeClr val="bg1">
                <a:lumMod val="95000"/>
              </a:schemeClr>
            </a:solidFill>
            <a:ln w="95250" cap="rnd">
              <a:solidFill>
                <a:schemeClr val="bg1">
                  <a:lumMod val="95000"/>
                </a:schemeClr>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43" name="TextBox 42"/>
          <p:cNvSpPr txBox="1"/>
          <p:nvPr/>
        </p:nvSpPr>
        <p:spPr>
          <a:xfrm>
            <a:off x="3221299" y="1112664"/>
            <a:ext cx="1607210" cy="261610"/>
          </a:xfrm>
          <a:prstGeom prst="rect">
            <a:avLst/>
          </a:prstGeom>
          <a:noFill/>
        </p:spPr>
        <p:txBody>
          <a:bodyPr wrap="square" rtlCol="0">
            <a:spAutoFit/>
          </a:bodyPr>
          <a:lstStyle/>
          <a:p>
            <a:pPr algn="ctr"/>
            <a:r>
              <a:rPr lang="en-US" altLang="ko-KR" sz="1100" b="1" dirty="0">
                <a:solidFill>
                  <a:srgbClr val="C7004C"/>
                </a:solidFill>
              </a:rPr>
              <a:t>Root Cause Analysis</a:t>
            </a:r>
            <a:endParaRPr lang="ko-KR" altLang="en-US" sz="1100" b="1" dirty="0">
              <a:solidFill>
                <a:srgbClr val="C7004C"/>
              </a:solidFill>
            </a:endParaRPr>
          </a:p>
        </p:txBody>
      </p:sp>
      <p:sp>
        <p:nvSpPr>
          <p:cNvPr id="21" name="TextBox 20"/>
          <p:cNvSpPr txBox="1"/>
          <p:nvPr/>
        </p:nvSpPr>
        <p:spPr>
          <a:xfrm>
            <a:off x="11116329" y="4680454"/>
            <a:ext cx="656501" cy="230832"/>
          </a:xfrm>
          <a:prstGeom prst="rect">
            <a:avLst/>
          </a:prstGeom>
          <a:noFill/>
        </p:spPr>
        <p:txBody>
          <a:bodyPr wrap="square" rtlCol="0">
            <a:spAutoFit/>
          </a:bodyPr>
          <a:lstStyle/>
          <a:p>
            <a:r>
              <a:rPr lang="en-US" altLang="ko-KR" sz="900" dirty="0"/>
              <a:t>[Example]</a:t>
            </a:r>
            <a:endParaRPr lang="ko-KR" altLang="en-US" sz="900" dirty="0"/>
          </a:p>
        </p:txBody>
      </p:sp>
    </p:spTree>
    <p:extLst>
      <p:ext uri="{BB962C8B-B14F-4D97-AF65-F5344CB8AC3E}">
        <p14:creationId xmlns:p14="http://schemas.microsoft.com/office/powerpoint/2010/main" val="9513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DAC38029-99DC-4C19-9FCA-F483470D82CE}"/>
              </a:ext>
            </a:extLst>
          </p:cNvPr>
          <p:cNvSpPr/>
          <p:nvPr/>
        </p:nvSpPr>
        <p:spPr>
          <a:xfrm>
            <a:off x="366712" y="1088136"/>
            <a:ext cx="11458574" cy="5767088"/>
          </a:xfrm>
          <a:prstGeom prst="rect">
            <a:avLst/>
          </a:prstGeom>
          <a:solidFill>
            <a:schemeClr val="bg1"/>
          </a:solidFill>
          <a:ln>
            <a:noFill/>
          </a:ln>
          <a:effectLst>
            <a:outerShdw dist="12700" dir="16200000" rotWithShape="0">
              <a:srgbClr val="C7004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prstClr val="white"/>
                </a:solidFill>
              </a:rPr>
              <a:t>주</a:t>
            </a:r>
          </a:p>
        </p:txBody>
      </p:sp>
      <p:sp>
        <p:nvSpPr>
          <p:cNvPr id="17" name="직사각형 16">
            <a:extLst>
              <a:ext uri="{FF2B5EF4-FFF2-40B4-BE49-F238E27FC236}">
                <a16:creationId xmlns:a16="http://schemas.microsoft.com/office/drawing/2014/main" id="{A24BCB38-9EA5-4B60-B435-9CAC36A4901D}"/>
              </a:ext>
            </a:extLst>
          </p:cNvPr>
          <p:cNvSpPr/>
          <p:nvPr/>
        </p:nvSpPr>
        <p:spPr>
          <a:xfrm>
            <a:off x="1497521" y="46300"/>
            <a:ext cx="9196956" cy="923330"/>
          </a:xfrm>
          <a:prstGeom prst="rect">
            <a:avLst/>
          </a:prstGeom>
        </p:spPr>
        <p:txBody>
          <a:bodyPr wrap="square">
            <a:spAutoFit/>
          </a:bodyPr>
          <a:lstStyle/>
          <a:p>
            <a:pPr algn="ctr" latinLnBrk="0">
              <a:lnSpc>
                <a:spcPct val="150000"/>
              </a:lnSpc>
              <a:defRPr/>
            </a:pPr>
            <a:r>
              <a:rPr lang="en-US" altLang="ko-KR" sz="3600" b="1" kern="0" dirty="0">
                <a:solidFill>
                  <a:srgbClr val="C7004C"/>
                </a:solidFill>
                <a:latin typeface="Arial Black" panose="020B0A04020102020204" pitchFamily="34" charset="0"/>
                <a:ea typeface="배달의민족 도현" panose="020B0600000101010101" pitchFamily="50" charset="-127"/>
              </a:rPr>
              <a:t>Step</a:t>
            </a:r>
            <a:r>
              <a:rPr lang="ko-KR" altLang="en-US" sz="3600" b="1" kern="0" dirty="0">
                <a:solidFill>
                  <a:srgbClr val="C7004C"/>
                </a:solidFill>
                <a:latin typeface="Arial Black" panose="020B0A04020102020204" pitchFamily="34" charset="0"/>
                <a:ea typeface="배달의민족 도현" panose="020B0600000101010101" pitchFamily="50" charset="-127"/>
              </a:rPr>
              <a:t> </a:t>
            </a:r>
            <a:r>
              <a:rPr lang="en-US" altLang="ko-KR" sz="3600" b="1" kern="0" dirty="0">
                <a:solidFill>
                  <a:srgbClr val="C7004C"/>
                </a:solidFill>
                <a:latin typeface="Arial Black" panose="020B0A04020102020204" pitchFamily="34" charset="0"/>
                <a:ea typeface="배달의민족 도현" panose="020B0600000101010101" pitchFamily="50" charset="-127"/>
              </a:rPr>
              <a:t>5.</a:t>
            </a:r>
            <a:r>
              <a:rPr lang="en-US" altLang="ko-KR" sz="3600" b="1" kern="0" dirty="0">
                <a:solidFill>
                  <a:prstClr val="black">
                    <a:lumMod val="75000"/>
                    <a:lumOff val="25000"/>
                  </a:prstClr>
                </a:solidFill>
                <a:latin typeface="Arial Black" panose="020B0A04020102020204" pitchFamily="34" charset="0"/>
                <a:ea typeface="배달의민족 도현" panose="020B0600000101010101" pitchFamily="50" charset="-127"/>
              </a:rPr>
              <a:t> FA – TDR</a:t>
            </a:r>
            <a:r>
              <a:rPr lang="ko-KR" altLang="en-US" sz="3600" b="1" kern="0" dirty="0">
                <a:solidFill>
                  <a:prstClr val="black">
                    <a:lumMod val="75000"/>
                    <a:lumOff val="25000"/>
                  </a:prstClr>
                </a:solidFill>
                <a:latin typeface="Arial Black" panose="020B0A04020102020204" pitchFamily="34" charset="0"/>
                <a:ea typeface="배달의민족 도현" panose="020B0600000101010101" pitchFamily="50" charset="-127"/>
              </a:rPr>
              <a:t> </a:t>
            </a:r>
            <a:r>
              <a:rPr lang="en-US" altLang="ko-KR" sz="3600" b="1" kern="0" dirty="0">
                <a:solidFill>
                  <a:prstClr val="black">
                    <a:lumMod val="75000"/>
                    <a:lumOff val="25000"/>
                  </a:prstClr>
                </a:solidFill>
                <a:latin typeface="Arial Black" panose="020B0A04020102020204" pitchFamily="34" charset="0"/>
                <a:ea typeface="배달의민족 도현" panose="020B0600000101010101" pitchFamily="50" charset="-127"/>
              </a:rPr>
              <a:t>Test</a:t>
            </a:r>
            <a:endParaRPr lang="en-US" altLang="ko-KR" sz="3600" b="1" kern="0" dirty="0">
              <a:solidFill>
                <a:srgbClr val="4D4D4D"/>
              </a:solidFill>
              <a:latin typeface="Arial Black" panose="020B0A04020102020204" pitchFamily="34" charset="0"/>
              <a:ea typeface="배달의민족 도현" panose="020B0600000101010101" pitchFamily="50" charset="-127"/>
            </a:endParaRPr>
          </a:p>
        </p:txBody>
      </p:sp>
      <p:sp>
        <p:nvSpPr>
          <p:cNvPr id="9" name="TextBox 8">
            <a:extLst>
              <a:ext uri="{FF2B5EF4-FFF2-40B4-BE49-F238E27FC236}">
                <a16:creationId xmlns:a16="http://schemas.microsoft.com/office/drawing/2014/main" id="{4F02C6C1-344C-4C9D-9CF3-AF7848EEF22A}"/>
              </a:ext>
            </a:extLst>
          </p:cNvPr>
          <p:cNvSpPr txBox="1"/>
          <p:nvPr/>
        </p:nvSpPr>
        <p:spPr>
          <a:xfrm>
            <a:off x="1993639" y="1560047"/>
            <a:ext cx="2521244" cy="461665"/>
          </a:xfrm>
          <a:prstGeom prst="rect">
            <a:avLst/>
          </a:prstGeom>
          <a:noFill/>
        </p:spPr>
        <p:txBody>
          <a:bodyPr wrap="square" rtlCol="0">
            <a:spAutoFit/>
          </a:bodyPr>
          <a:lstStyle/>
          <a:p>
            <a:r>
              <a:rPr lang="en-US" altLang="ko-KR" sz="2400" b="1" dirty="0">
                <a:solidFill>
                  <a:srgbClr val="404040"/>
                </a:solidFill>
              </a:rPr>
              <a:t>TDR Test Graph</a:t>
            </a:r>
            <a:r>
              <a:rPr lang="ko-KR" altLang="en-US" sz="2400" b="1" dirty="0">
                <a:solidFill>
                  <a:srgbClr val="404040"/>
                </a:solidFill>
              </a:rPr>
              <a:t> </a:t>
            </a:r>
          </a:p>
        </p:txBody>
      </p:sp>
      <p:cxnSp>
        <p:nvCxnSpPr>
          <p:cNvPr id="10" name="직선 화살표 연결선 9"/>
          <p:cNvCxnSpPr/>
          <p:nvPr/>
        </p:nvCxnSpPr>
        <p:spPr>
          <a:xfrm>
            <a:off x="366712" y="1080104"/>
            <a:ext cx="8665776" cy="0"/>
          </a:xfrm>
          <a:prstGeom prst="straightConnector1">
            <a:avLst/>
          </a:prstGeom>
          <a:ln w="19050">
            <a:solidFill>
              <a:srgbClr val="C7004C"/>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flipV="1">
            <a:off x="1879823" y="1436532"/>
            <a:ext cx="378397" cy="378734"/>
            <a:chOff x="7266118" y="1818933"/>
            <a:chExt cx="378397" cy="378734"/>
          </a:xfrm>
        </p:grpSpPr>
        <p:sp>
          <p:nvSpPr>
            <p:cNvPr id="12" name="자유형: 도형 28">
              <a:extLst>
                <a:ext uri="{FF2B5EF4-FFF2-40B4-BE49-F238E27FC236}">
                  <a16:creationId xmlns:a16="http://schemas.microsoft.com/office/drawing/2014/main" id="{C0720130-9B2F-48E4-8148-0CA7E025FAB3}"/>
                </a:ext>
              </a:extLst>
            </p:cNvPr>
            <p:cNvSpPr/>
            <p:nvPr/>
          </p:nvSpPr>
          <p:spPr>
            <a:xfrm rot="1800000" flipV="1">
              <a:off x="7266118" y="2029583"/>
              <a:ext cx="378397" cy="168084"/>
            </a:xfrm>
            <a:custGeom>
              <a:avLst/>
              <a:gdLst>
                <a:gd name="connsiteX0" fmla="*/ 1453949 w 1453949"/>
                <a:gd name="connsiteY0" fmla="*/ 1185 h 724895"/>
                <a:gd name="connsiteX1" fmla="*/ 1453949 w 1453949"/>
                <a:gd name="connsiteY1" fmla="*/ 32518 h 724895"/>
                <a:gd name="connsiteX2" fmla="*/ 593249 w 1453949"/>
                <a:gd name="connsiteY2" fmla="*/ 32518 h 724895"/>
                <a:gd name="connsiteX3" fmla="*/ 534910 w 1453949"/>
                <a:gd name="connsiteY3" fmla="*/ 38399 h 724895"/>
                <a:gd name="connsiteX4" fmla="*/ 531707 w 1453949"/>
                <a:gd name="connsiteY4" fmla="*/ 39393 h 724895"/>
                <a:gd name="connsiteX5" fmla="*/ 515496 w 1453949"/>
                <a:gd name="connsiteY5" fmla="*/ 40524 h 724895"/>
                <a:gd name="connsiteX6" fmla="*/ 339727 w 1453949"/>
                <a:gd name="connsiteY6" fmla="*/ 175396 h 724895"/>
                <a:gd name="connsiteX7" fmla="*/ 22474 w 1453949"/>
                <a:gd name="connsiteY7" fmla="*/ 724895 h 724895"/>
                <a:gd name="connsiteX8" fmla="*/ 0 w 1453949"/>
                <a:gd name="connsiteY8" fmla="*/ 711920 h 724895"/>
                <a:gd name="connsiteX9" fmla="*/ 327852 w 1453949"/>
                <a:gd name="connsiteY9" fmla="*/ 144063 h 724895"/>
                <a:gd name="connsiteX10" fmla="*/ 558396 w 1453949"/>
                <a:gd name="connsiteY10" fmla="*/ 0 h 724895"/>
                <a:gd name="connsiteX11" fmla="*/ 603436 w 1453949"/>
                <a:gd name="connsiteY11" fmla="*/ 1185 h 72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3949" h="724895">
                  <a:moveTo>
                    <a:pt x="1453949" y="1185"/>
                  </a:moveTo>
                  <a:lnTo>
                    <a:pt x="1453949" y="32518"/>
                  </a:lnTo>
                  <a:lnTo>
                    <a:pt x="593249" y="32518"/>
                  </a:lnTo>
                  <a:cubicBezTo>
                    <a:pt x="573265" y="32518"/>
                    <a:pt x="553754" y="34543"/>
                    <a:pt x="534910" y="38399"/>
                  </a:cubicBezTo>
                  <a:lnTo>
                    <a:pt x="531707" y="39393"/>
                  </a:lnTo>
                  <a:lnTo>
                    <a:pt x="515496" y="40524"/>
                  </a:lnTo>
                  <a:cubicBezTo>
                    <a:pt x="443938" y="59697"/>
                    <a:pt x="379695" y="106170"/>
                    <a:pt x="339727" y="175396"/>
                  </a:cubicBezTo>
                  <a:lnTo>
                    <a:pt x="22474" y="724895"/>
                  </a:lnTo>
                  <a:lnTo>
                    <a:pt x="0" y="711920"/>
                  </a:lnTo>
                  <a:lnTo>
                    <a:pt x="327852" y="144063"/>
                  </a:lnTo>
                  <a:cubicBezTo>
                    <a:pt x="377812" y="57530"/>
                    <a:pt x="465702" y="6550"/>
                    <a:pt x="558396" y="0"/>
                  </a:cubicBezTo>
                  <a:lnTo>
                    <a:pt x="603436" y="1185"/>
                  </a:lnTo>
                  <a:close/>
                </a:path>
              </a:pathLst>
            </a:cu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sp>
          <p:nvSpPr>
            <p:cNvPr id="13" name="타원 12">
              <a:extLst>
                <a:ext uri="{FF2B5EF4-FFF2-40B4-BE49-F238E27FC236}">
                  <a16:creationId xmlns:a16="http://schemas.microsoft.com/office/drawing/2014/main" id="{59A45533-8D1D-499E-9AD9-D6460098A00D}"/>
                </a:ext>
              </a:extLst>
            </p:cNvPr>
            <p:cNvSpPr/>
            <p:nvPr/>
          </p:nvSpPr>
          <p:spPr>
            <a:xfrm flipV="1">
              <a:off x="7284874" y="1818933"/>
              <a:ext cx="95060" cy="93844"/>
            </a:xfrm>
            <a:prstGeom prst="ellipse">
              <a:avLst/>
            </a:prstGeom>
            <a:solidFill>
              <a:schemeClr val="bg1"/>
            </a:solidFill>
            <a:ln w="73025">
              <a:solidFill>
                <a:srgbClr val="C70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29" name="TextBox 28"/>
          <p:cNvSpPr txBox="1"/>
          <p:nvPr/>
        </p:nvSpPr>
        <p:spPr>
          <a:xfrm>
            <a:off x="462698" y="1080104"/>
            <a:ext cx="1155789" cy="276999"/>
          </a:xfrm>
          <a:prstGeom prst="rect">
            <a:avLst/>
          </a:prstGeom>
          <a:noFill/>
        </p:spPr>
        <p:txBody>
          <a:bodyPr wrap="square" rtlCol="0">
            <a:spAutoFit/>
          </a:bodyPr>
          <a:lstStyle/>
          <a:p>
            <a:r>
              <a:rPr lang="en-US" altLang="ko-KR" sz="1200" b="1" dirty="0">
                <a:solidFill>
                  <a:srgbClr val="C7004C"/>
                </a:solidFill>
              </a:rPr>
              <a:t>OS Test  </a:t>
            </a:r>
            <a:endParaRPr lang="ko-KR" altLang="en-US" sz="1200" b="1" dirty="0">
              <a:solidFill>
                <a:srgbClr val="C7004C"/>
              </a:solidFill>
            </a:endParaRPr>
          </a:p>
        </p:txBody>
      </p:sp>
      <p:grpSp>
        <p:nvGrpSpPr>
          <p:cNvPr id="44" name="그룹 43"/>
          <p:cNvGrpSpPr/>
          <p:nvPr/>
        </p:nvGrpSpPr>
        <p:grpSpPr>
          <a:xfrm>
            <a:off x="1863149" y="943137"/>
            <a:ext cx="324646" cy="376589"/>
            <a:chOff x="7282941" y="2289750"/>
            <a:chExt cx="436088" cy="505862"/>
          </a:xfrm>
        </p:grpSpPr>
        <p:sp>
          <p:nvSpPr>
            <p:cNvPr id="45" name="이등변 삼각형 44">
              <a:extLst>
                <a:ext uri="{FF2B5EF4-FFF2-40B4-BE49-F238E27FC236}">
                  <a16:creationId xmlns:a16="http://schemas.microsoft.com/office/drawing/2014/main" id="{65E2A89F-938D-4AA8-BDEE-4920D6B2E8E3}"/>
                </a:ext>
              </a:extLst>
            </p:cNvPr>
            <p:cNvSpPr/>
            <p:nvPr/>
          </p:nvSpPr>
          <p:spPr>
            <a:xfrm rot="5400000">
              <a:off x="7248054" y="2324637"/>
              <a:ext cx="505862" cy="436088"/>
            </a:xfrm>
            <a:prstGeom prst="triangle">
              <a:avLst/>
            </a:prstGeom>
            <a:solidFill>
              <a:srgbClr val="C7004C"/>
            </a:solidFill>
            <a:ln w="203200" cap="rnd">
              <a:solidFill>
                <a:srgbClr val="C7004C"/>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6" name="이등변 삼각형 45">
              <a:extLst>
                <a:ext uri="{FF2B5EF4-FFF2-40B4-BE49-F238E27FC236}">
                  <a16:creationId xmlns:a16="http://schemas.microsoft.com/office/drawing/2014/main" id="{0888CDDB-88ED-46F8-B6D2-F6C1C9352393}"/>
                </a:ext>
              </a:extLst>
            </p:cNvPr>
            <p:cNvSpPr/>
            <p:nvPr/>
          </p:nvSpPr>
          <p:spPr>
            <a:xfrm rot="5400000">
              <a:off x="7295873" y="2364600"/>
              <a:ext cx="373794" cy="322236"/>
            </a:xfrm>
            <a:prstGeom prst="triangle">
              <a:avLst/>
            </a:prstGeom>
            <a:solidFill>
              <a:schemeClr val="bg1">
                <a:lumMod val="95000"/>
              </a:schemeClr>
            </a:solidFill>
            <a:ln w="95250" cap="rnd">
              <a:solidFill>
                <a:schemeClr val="bg1">
                  <a:lumMod val="95000"/>
                </a:schemeClr>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aphicFrame>
        <p:nvGraphicFramePr>
          <p:cNvPr id="15" name="Table 1"/>
          <p:cNvGraphicFramePr>
            <a:graphicFrameLocks noGrp="1"/>
          </p:cNvGraphicFramePr>
          <p:nvPr>
            <p:extLst>
              <p:ext uri="{D42A27DB-BD31-4B8C-83A1-F6EECF244321}">
                <p14:modId xmlns:p14="http://schemas.microsoft.com/office/powerpoint/2010/main" val="1419058623"/>
              </p:ext>
            </p:extLst>
          </p:nvPr>
        </p:nvGraphicFramePr>
        <p:xfrm>
          <a:off x="1267448" y="2835290"/>
          <a:ext cx="5658648" cy="2808312"/>
        </p:xfrm>
        <a:graphic>
          <a:graphicData uri="http://schemas.openxmlformats.org/drawingml/2006/table">
            <a:tbl>
              <a:tblPr firstRow="1" bandRow="1">
                <a:tableStyleId>{5940675A-B579-460E-94D1-54222C63F5DA}</a:tableStyleId>
              </a:tblPr>
              <a:tblGrid>
                <a:gridCol w="2829324">
                  <a:extLst>
                    <a:ext uri="{9D8B030D-6E8A-4147-A177-3AD203B41FA5}">
                      <a16:colId xmlns:a16="http://schemas.microsoft.com/office/drawing/2014/main" val="20000"/>
                    </a:ext>
                  </a:extLst>
                </a:gridCol>
                <a:gridCol w="2829324">
                  <a:extLst>
                    <a:ext uri="{9D8B030D-6E8A-4147-A177-3AD203B41FA5}">
                      <a16:colId xmlns:a16="http://schemas.microsoft.com/office/drawing/2014/main" val="20001"/>
                    </a:ext>
                  </a:extLst>
                </a:gridCol>
              </a:tblGrid>
              <a:tr h="432048">
                <a:tc>
                  <a:txBody>
                    <a:bodyPr/>
                    <a:lstStyle/>
                    <a:p>
                      <a:r>
                        <a:rPr lang="en-US" b="1" baseline="0" dirty="0"/>
                        <a:t>VDDH1</a:t>
                      </a:r>
                      <a:endParaRPr lang="en-US" b="1" dirty="0"/>
                    </a:p>
                  </a:txBody>
                  <a:tcPr anchor="ctr">
                    <a:solidFill>
                      <a:schemeClr val="bg1">
                        <a:lumMod val="85000"/>
                      </a:schemeClr>
                    </a:solidFill>
                  </a:tcPr>
                </a:tc>
                <a:tc>
                  <a:txBody>
                    <a:bodyPr/>
                    <a:lstStyle/>
                    <a:p>
                      <a:r>
                        <a:rPr lang="en-US" altLang="ko-KR" b="1" baseline="0" dirty="0"/>
                        <a:t>SCL</a:t>
                      </a:r>
                      <a:endParaRPr lang="en-US" altLang="ko-KR" b="1" dirty="0"/>
                    </a:p>
                  </a:txBody>
                  <a:tcPr anchor="ctr">
                    <a:solidFill>
                      <a:schemeClr val="bg1">
                        <a:lumMod val="85000"/>
                      </a:schemeClr>
                    </a:solidFill>
                  </a:tcPr>
                </a:tc>
                <a:extLst>
                  <a:ext uri="{0D108BD9-81ED-4DB2-BD59-A6C34878D82A}">
                    <a16:rowId xmlns:a16="http://schemas.microsoft.com/office/drawing/2014/main" val="10000"/>
                  </a:ext>
                </a:extLst>
              </a:tr>
              <a:tr h="2376264">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pic>
        <p:nvPicPr>
          <p:cNvPr id="16" name="그림 15"/>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6209" t="28515" r="36968" b="4194"/>
          <a:stretch/>
        </p:blipFill>
        <p:spPr>
          <a:xfrm>
            <a:off x="1288908" y="3344686"/>
            <a:ext cx="2800800" cy="2160000"/>
          </a:xfrm>
          <a:prstGeom prst="rect">
            <a:avLst/>
          </a:prstGeom>
        </p:spPr>
      </p:pic>
      <p:sp>
        <p:nvSpPr>
          <p:cNvPr id="21" name="TextBox 20"/>
          <p:cNvSpPr txBox="1"/>
          <p:nvPr/>
        </p:nvSpPr>
        <p:spPr>
          <a:xfrm>
            <a:off x="1339318" y="3384097"/>
            <a:ext cx="840199" cy="225703"/>
          </a:xfrm>
          <a:prstGeom prst="rect">
            <a:avLst/>
          </a:prstGeom>
          <a:solidFill>
            <a:srgbClr val="FFFF00"/>
          </a:solidFill>
          <a:ln w="127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ko-KR" sz="800" i="0" u="none" strike="noStrike" cap="none" spc="0" normalizeH="0" baseline="0" dirty="0">
                <a:ln>
                  <a:noFill/>
                </a:ln>
                <a:solidFill>
                  <a:schemeClr val="tx1"/>
                </a:solidFill>
                <a:effectLst/>
                <a:uFillTx/>
                <a:latin typeface="Arial" pitchFamily="34" charset="0"/>
                <a:cs typeface="Arial" pitchFamily="34" charset="0"/>
                <a:sym typeface="Helvetica"/>
              </a:rPr>
              <a:t>Bare </a:t>
            </a:r>
            <a:r>
              <a:rPr lang="en-US" altLang="ko-KR" sz="800" dirty="0">
                <a:latin typeface="Arial" pitchFamily="34" charset="0"/>
                <a:cs typeface="Arial" pitchFamily="34" charset="0"/>
                <a:sym typeface="Helvetica"/>
              </a:rPr>
              <a:t>HTCC</a:t>
            </a:r>
            <a:endParaRPr kumimoji="0" lang="ko-KR" altLang="en-US" sz="800" i="0" u="none" strike="noStrike" cap="none" spc="0" normalizeH="0" baseline="0" dirty="0">
              <a:ln>
                <a:noFill/>
              </a:ln>
              <a:solidFill>
                <a:schemeClr val="tx1"/>
              </a:solidFill>
              <a:effectLst/>
              <a:uFillTx/>
              <a:latin typeface="Arial" pitchFamily="34" charset="0"/>
              <a:cs typeface="Arial" pitchFamily="34" charset="0"/>
              <a:sym typeface="Helvetica"/>
            </a:endParaRPr>
          </a:p>
        </p:txBody>
      </p:sp>
      <p:sp>
        <p:nvSpPr>
          <p:cNvPr id="22" name="TextBox 21"/>
          <p:cNvSpPr txBox="1"/>
          <p:nvPr/>
        </p:nvSpPr>
        <p:spPr>
          <a:xfrm>
            <a:off x="1339318" y="3574920"/>
            <a:ext cx="840199" cy="225703"/>
          </a:xfrm>
          <a:prstGeom prst="rect">
            <a:avLst/>
          </a:prstGeom>
          <a:solidFill>
            <a:srgbClr val="92D050"/>
          </a:solidFill>
          <a:ln w="12700" cap="flat">
            <a:solidFill>
              <a:schemeClr val="accent1">
                <a:lumMod val="20000"/>
                <a:lumOff val="8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ko-KR" sz="800" i="0" u="none" strike="noStrike" cap="none" spc="0" normalizeH="0" baseline="0" dirty="0">
                <a:ln>
                  <a:noFill/>
                </a:ln>
                <a:solidFill>
                  <a:schemeClr val="tx1"/>
                </a:solidFill>
                <a:effectLst/>
                <a:uFillTx/>
                <a:latin typeface="Arial" pitchFamily="34" charset="0"/>
                <a:cs typeface="Arial" pitchFamily="34" charset="0"/>
                <a:sym typeface="Helvetica"/>
              </a:rPr>
              <a:t>Pass sample</a:t>
            </a:r>
            <a:endParaRPr kumimoji="0" lang="ko-KR" altLang="en-US" sz="800" i="0" u="none" strike="noStrike" cap="none" spc="0" normalizeH="0" baseline="0" dirty="0">
              <a:ln>
                <a:noFill/>
              </a:ln>
              <a:solidFill>
                <a:schemeClr val="tx1"/>
              </a:solidFill>
              <a:effectLst/>
              <a:uFillTx/>
              <a:latin typeface="Arial" pitchFamily="34" charset="0"/>
              <a:cs typeface="Arial" pitchFamily="34" charset="0"/>
              <a:sym typeface="Helvetica"/>
            </a:endParaRPr>
          </a:p>
        </p:txBody>
      </p:sp>
      <p:sp>
        <p:nvSpPr>
          <p:cNvPr id="23" name="TextBox 22"/>
          <p:cNvSpPr txBox="1"/>
          <p:nvPr/>
        </p:nvSpPr>
        <p:spPr>
          <a:xfrm>
            <a:off x="1339318" y="3766815"/>
            <a:ext cx="840199" cy="225703"/>
          </a:xfrm>
          <a:prstGeom prst="rect">
            <a:avLst/>
          </a:prstGeom>
          <a:solidFill>
            <a:srgbClr val="FF0000"/>
          </a:solidFill>
          <a:ln w="12700" cap="flat">
            <a:solidFill>
              <a:srgbClr val="FF99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ko-KR" sz="800" i="0" u="none" strike="noStrike" cap="none" spc="0" normalizeH="0" baseline="0" dirty="0">
                <a:ln>
                  <a:noFill/>
                </a:ln>
                <a:solidFill>
                  <a:schemeClr val="tx1"/>
                </a:solidFill>
                <a:effectLst/>
                <a:uFillTx/>
                <a:latin typeface="Arial" pitchFamily="34" charset="0"/>
                <a:cs typeface="Arial" pitchFamily="34" charset="0"/>
                <a:sym typeface="Helvetica"/>
              </a:rPr>
              <a:t>Fail sample</a:t>
            </a:r>
            <a:endParaRPr kumimoji="0" lang="ko-KR" altLang="en-US" sz="800" i="0" u="none" strike="noStrike" cap="none" spc="0" normalizeH="0" baseline="0" dirty="0">
              <a:ln>
                <a:noFill/>
              </a:ln>
              <a:solidFill>
                <a:schemeClr val="tx1"/>
              </a:solidFill>
              <a:effectLst/>
              <a:uFillTx/>
              <a:latin typeface="Arial" pitchFamily="34" charset="0"/>
              <a:cs typeface="Arial" pitchFamily="34" charset="0"/>
              <a:sym typeface="Helvetica"/>
            </a:endParaRPr>
          </a:p>
        </p:txBody>
      </p:sp>
      <p:pic>
        <p:nvPicPr>
          <p:cNvPr id="2" name="그림 1"/>
          <p:cNvPicPr>
            <a:picLocks noChangeAspect="1"/>
          </p:cNvPicPr>
          <p:nvPr/>
        </p:nvPicPr>
        <p:blipFill>
          <a:blip r:embed="rId4">
            <a:extLst>
              <a:ext uri="{BEBA8EAE-BF5A-486C-A8C5-ECC9F3942E4B}">
                <a14:imgProps xmlns:a14="http://schemas.microsoft.com/office/drawing/2010/main">
                  <a14:imgLayer r:embed="rId5">
                    <a14:imgEffect>
                      <a14:sharpenSoften amount="45000"/>
                    </a14:imgEffect>
                    <a14:imgEffect>
                      <a14:saturation sat="390000"/>
                    </a14:imgEffect>
                    <a14:imgEffect>
                      <a14:brightnessContrast bright="30000" contrast="8000"/>
                    </a14:imgEffect>
                  </a14:imgLayer>
                </a14:imgProps>
              </a:ext>
              <a:ext uri="{28A0092B-C50C-407E-A947-70E740481C1C}">
                <a14:useLocalDpi xmlns:a14="http://schemas.microsoft.com/office/drawing/2010/main" val="0"/>
              </a:ext>
            </a:extLst>
          </a:blip>
          <a:stretch>
            <a:fillRect/>
          </a:stretch>
        </p:blipFill>
        <p:spPr>
          <a:xfrm>
            <a:off x="4112227" y="3344686"/>
            <a:ext cx="2803709" cy="2160000"/>
          </a:xfrm>
          <a:prstGeom prst="rect">
            <a:avLst/>
          </a:prstGeom>
        </p:spPr>
      </p:pic>
      <p:sp>
        <p:nvSpPr>
          <p:cNvPr id="24" name="TextBox 23"/>
          <p:cNvSpPr txBox="1"/>
          <p:nvPr/>
        </p:nvSpPr>
        <p:spPr>
          <a:xfrm>
            <a:off x="4164161" y="3394537"/>
            <a:ext cx="840199" cy="225703"/>
          </a:xfrm>
          <a:prstGeom prst="rect">
            <a:avLst/>
          </a:prstGeom>
          <a:solidFill>
            <a:srgbClr val="FFFF00"/>
          </a:solidFill>
          <a:ln w="12700" cap="flat">
            <a:solidFill>
              <a:srgbClr val="FFFF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ko-KR" sz="800" i="0" u="none" strike="noStrike" cap="none" spc="0" normalizeH="0" baseline="0" dirty="0">
                <a:ln>
                  <a:noFill/>
                </a:ln>
                <a:solidFill>
                  <a:schemeClr val="tx1"/>
                </a:solidFill>
                <a:effectLst/>
                <a:uFillTx/>
                <a:latin typeface="Arial" pitchFamily="34" charset="0"/>
                <a:cs typeface="Arial" pitchFamily="34" charset="0"/>
                <a:sym typeface="Helvetica"/>
              </a:rPr>
              <a:t>Bare </a:t>
            </a:r>
            <a:r>
              <a:rPr lang="en-US" altLang="ko-KR" sz="800" dirty="0">
                <a:latin typeface="Arial" pitchFamily="34" charset="0"/>
                <a:cs typeface="Arial" pitchFamily="34" charset="0"/>
                <a:sym typeface="Helvetica"/>
              </a:rPr>
              <a:t>HTCC</a:t>
            </a:r>
            <a:endParaRPr kumimoji="0" lang="ko-KR" altLang="en-US" sz="800" i="0" u="none" strike="noStrike" cap="none" spc="0" normalizeH="0" baseline="0" dirty="0">
              <a:ln>
                <a:noFill/>
              </a:ln>
              <a:solidFill>
                <a:schemeClr val="tx1"/>
              </a:solidFill>
              <a:effectLst/>
              <a:uFillTx/>
              <a:latin typeface="Arial" pitchFamily="34" charset="0"/>
              <a:cs typeface="Arial" pitchFamily="34" charset="0"/>
              <a:sym typeface="Helvetica"/>
            </a:endParaRPr>
          </a:p>
        </p:txBody>
      </p:sp>
      <p:sp>
        <p:nvSpPr>
          <p:cNvPr id="25" name="TextBox 24"/>
          <p:cNvSpPr txBox="1"/>
          <p:nvPr/>
        </p:nvSpPr>
        <p:spPr>
          <a:xfrm>
            <a:off x="4164161" y="3585360"/>
            <a:ext cx="840199" cy="225703"/>
          </a:xfrm>
          <a:prstGeom prst="rect">
            <a:avLst/>
          </a:prstGeom>
          <a:solidFill>
            <a:srgbClr val="92D050"/>
          </a:solidFill>
          <a:ln w="12700" cap="flat">
            <a:solidFill>
              <a:schemeClr val="accent1">
                <a:lumMod val="20000"/>
                <a:lumOff val="8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ko-KR" sz="800" i="0" u="none" strike="noStrike" cap="none" spc="0" normalizeH="0" baseline="0" dirty="0">
                <a:ln>
                  <a:noFill/>
                </a:ln>
                <a:solidFill>
                  <a:schemeClr val="tx1"/>
                </a:solidFill>
                <a:effectLst/>
                <a:uFillTx/>
                <a:latin typeface="Arial" pitchFamily="34" charset="0"/>
                <a:cs typeface="Arial" pitchFamily="34" charset="0"/>
                <a:sym typeface="Helvetica"/>
              </a:rPr>
              <a:t>Pass sample</a:t>
            </a:r>
            <a:endParaRPr kumimoji="0" lang="ko-KR" altLang="en-US" sz="800" i="0" u="none" strike="noStrike" cap="none" spc="0" normalizeH="0" baseline="0" dirty="0">
              <a:ln>
                <a:noFill/>
              </a:ln>
              <a:solidFill>
                <a:schemeClr val="tx1"/>
              </a:solidFill>
              <a:effectLst/>
              <a:uFillTx/>
              <a:latin typeface="Arial" pitchFamily="34" charset="0"/>
              <a:cs typeface="Arial" pitchFamily="34" charset="0"/>
              <a:sym typeface="Helvetica"/>
            </a:endParaRPr>
          </a:p>
        </p:txBody>
      </p:sp>
      <p:sp>
        <p:nvSpPr>
          <p:cNvPr id="26" name="TextBox 25"/>
          <p:cNvSpPr txBox="1"/>
          <p:nvPr/>
        </p:nvSpPr>
        <p:spPr>
          <a:xfrm>
            <a:off x="4164161" y="3777255"/>
            <a:ext cx="840199" cy="225703"/>
          </a:xfrm>
          <a:prstGeom prst="rect">
            <a:avLst/>
          </a:prstGeom>
          <a:solidFill>
            <a:srgbClr val="FF0000"/>
          </a:solidFill>
          <a:ln w="12700" cap="flat">
            <a:solidFill>
              <a:srgbClr val="FF999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ko-KR" sz="800" i="0" u="none" strike="noStrike" cap="none" spc="0" normalizeH="0" baseline="0" dirty="0">
                <a:ln>
                  <a:noFill/>
                </a:ln>
                <a:solidFill>
                  <a:schemeClr val="tx1"/>
                </a:solidFill>
                <a:effectLst/>
                <a:uFillTx/>
                <a:latin typeface="Arial" pitchFamily="34" charset="0"/>
                <a:cs typeface="Arial" pitchFamily="34" charset="0"/>
                <a:sym typeface="Helvetica"/>
              </a:rPr>
              <a:t>Fail sample</a:t>
            </a:r>
            <a:endParaRPr kumimoji="0" lang="ko-KR" altLang="en-US" sz="800" i="0" u="none" strike="noStrike" cap="none" spc="0" normalizeH="0" baseline="0" dirty="0">
              <a:ln>
                <a:noFill/>
              </a:ln>
              <a:solidFill>
                <a:schemeClr val="tx1"/>
              </a:solidFill>
              <a:effectLst/>
              <a:uFillTx/>
              <a:latin typeface="Arial" pitchFamily="34" charset="0"/>
              <a:cs typeface="Arial" pitchFamily="34" charset="0"/>
              <a:sym typeface="Helvetica"/>
            </a:endParaRPr>
          </a:p>
        </p:txBody>
      </p:sp>
      <p:cxnSp>
        <p:nvCxnSpPr>
          <p:cNvPr id="3" name="직선 화살표 연결선 2"/>
          <p:cNvCxnSpPr/>
          <p:nvPr/>
        </p:nvCxnSpPr>
        <p:spPr>
          <a:xfrm flipH="1">
            <a:off x="2630078" y="2558292"/>
            <a:ext cx="784428" cy="2384952"/>
          </a:xfrm>
          <a:prstGeom prst="straightConnector1">
            <a:avLst/>
          </a:prstGeom>
          <a:ln w="38100">
            <a:solidFill>
              <a:srgbClr val="C7004C"/>
            </a:solidFill>
            <a:tailEnd type="stealth" w="lg" len="lg"/>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213784" y="2259715"/>
            <a:ext cx="651284" cy="307777"/>
          </a:xfrm>
          <a:prstGeom prst="rect">
            <a:avLst/>
          </a:prstGeom>
          <a:noFill/>
        </p:spPr>
        <p:txBody>
          <a:bodyPr wrap="square" rtlCol="0">
            <a:spAutoFit/>
          </a:bodyPr>
          <a:lstStyle/>
          <a:p>
            <a:r>
              <a:rPr lang="en-US" altLang="ko-KR" sz="1400" b="1" dirty="0">
                <a:solidFill>
                  <a:srgbClr val="C7004C"/>
                </a:solidFill>
              </a:rPr>
              <a:t>Point</a:t>
            </a:r>
            <a:endParaRPr lang="ko-KR" altLang="en-US" sz="1400" b="1" dirty="0">
              <a:solidFill>
                <a:srgbClr val="C7004C"/>
              </a:solidFill>
            </a:endParaRPr>
          </a:p>
        </p:txBody>
      </p:sp>
      <p:pic>
        <p:nvPicPr>
          <p:cNvPr id="31" name="그림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6395" y="6489432"/>
            <a:ext cx="1508891" cy="365792"/>
          </a:xfrm>
          <a:prstGeom prst="rect">
            <a:avLst/>
          </a:prstGeom>
        </p:spPr>
      </p:pic>
      <p:pic>
        <p:nvPicPr>
          <p:cNvPr id="6" name="그림 5"/>
          <p:cNvPicPr>
            <a:picLocks noChangeAspect="1"/>
          </p:cNvPicPr>
          <p:nvPr/>
        </p:nvPicPr>
        <p:blipFill rotWithShape="1">
          <a:blip r:embed="rId7" cstate="print">
            <a:extLst>
              <a:ext uri="{28A0092B-C50C-407E-A947-70E740481C1C}">
                <a14:useLocalDpi xmlns:a14="http://schemas.microsoft.com/office/drawing/2010/main" val="0"/>
              </a:ext>
            </a:extLst>
          </a:blip>
          <a:srcRect l="9430" t="13983" r="51911" b="25691"/>
          <a:stretch/>
        </p:blipFill>
        <p:spPr>
          <a:xfrm>
            <a:off x="7358205" y="2213023"/>
            <a:ext cx="3534938" cy="41371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47028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DAC38029-99DC-4C19-9FCA-F483470D82CE}"/>
              </a:ext>
            </a:extLst>
          </p:cNvPr>
          <p:cNvSpPr/>
          <p:nvPr/>
        </p:nvSpPr>
        <p:spPr>
          <a:xfrm>
            <a:off x="366712" y="1088136"/>
            <a:ext cx="11458574" cy="5767088"/>
          </a:xfrm>
          <a:prstGeom prst="rect">
            <a:avLst/>
          </a:prstGeom>
          <a:solidFill>
            <a:schemeClr val="bg1"/>
          </a:solidFill>
          <a:ln>
            <a:noFill/>
          </a:ln>
          <a:effectLst>
            <a:outerShdw dist="12700" dir="16200000" rotWithShape="0">
              <a:srgbClr val="C7004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prstClr val="white"/>
                </a:solidFill>
              </a:rPr>
              <a:t>주</a:t>
            </a:r>
          </a:p>
        </p:txBody>
      </p:sp>
      <p:sp>
        <p:nvSpPr>
          <p:cNvPr id="17" name="직사각형 16">
            <a:extLst>
              <a:ext uri="{FF2B5EF4-FFF2-40B4-BE49-F238E27FC236}">
                <a16:creationId xmlns:a16="http://schemas.microsoft.com/office/drawing/2014/main" id="{A24BCB38-9EA5-4B60-B435-9CAC36A4901D}"/>
              </a:ext>
            </a:extLst>
          </p:cNvPr>
          <p:cNvSpPr/>
          <p:nvPr/>
        </p:nvSpPr>
        <p:spPr>
          <a:xfrm>
            <a:off x="1497521" y="46300"/>
            <a:ext cx="9196956" cy="923330"/>
          </a:xfrm>
          <a:prstGeom prst="rect">
            <a:avLst/>
          </a:prstGeom>
        </p:spPr>
        <p:txBody>
          <a:bodyPr wrap="square">
            <a:spAutoFit/>
          </a:bodyPr>
          <a:lstStyle/>
          <a:p>
            <a:pPr algn="ctr" latinLnBrk="0">
              <a:lnSpc>
                <a:spcPct val="150000"/>
              </a:lnSpc>
              <a:defRPr/>
            </a:pPr>
            <a:r>
              <a:rPr lang="en-US" altLang="ko-KR" sz="3600" b="1" kern="0" dirty="0">
                <a:solidFill>
                  <a:srgbClr val="C7004C"/>
                </a:solidFill>
                <a:latin typeface="Arial Black" panose="020B0A04020102020204" pitchFamily="34" charset="0"/>
                <a:ea typeface="배달의민족 도현" panose="020B0600000101010101" pitchFamily="50" charset="-127"/>
              </a:rPr>
              <a:t>Step</a:t>
            </a:r>
            <a:r>
              <a:rPr lang="ko-KR" altLang="en-US" sz="3600" b="1" kern="0" dirty="0">
                <a:solidFill>
                  <a:srgbClr val="C7004C"/>
                </a:solidFill>
                <a:latin typeface="Arial Black" panose="020B0A04020102020204" pitchFamily="34" charset="0"/>
                <a:ea typeface="배달의민족 도현" panose="020B0600000101010101" pitchFamily="50" charset="-127"/>
              </a:rPr>
              <a:t> </a:t>
            </a:r>
            <a:r>
              <a:rPr lang="en-US" altLang="ko-KR" sz="3600" b="1" kern="0" dirty="0">
                <a:solidFill>
                  <a:srgbClr val="C7004C"/>
                </a:solidFill>
                <a:latin typeface="Arial Black" panose="020B0A04020102020204" pitchFamily="34" charset="0"/>
                <a:ea typeface="배달의민족 도현" panose="020B0600000101010101" pitchFamily="50" charset="-127"/>
              </a:rPr>
              <a:t>5.</a:t>
            </a:r>
            <a:r>
              <a:rPr lang="en-US" altLang="ko-KR" sz="3600" b="1" kern="0" dirty="0">
                <a:solidFill>
                  <a:prstClr val="black">
                    <a:lumMod val="75000"/>
                    <a:lumOff val="25000"/>
                  </a:prstClr>
                </a:solidFill>
                <a:latin typeface="Arial Black" panose="020B0A04020102020204" pitchFamily="34" charset="0"/>
                <a:ea typeface="배달의민족 도현" panose="020B0600000101010101" pitchFamily="50" charset="-127"/>
              </a:rPr>
              <a:t> FA – I/V Curve</a:t>
            </a:r>
            <a:r>
              <a:rPr lang="ko-KR" altLang="en-US" sz="3600" b="1" kern="0" dirty="0">
                <a:solidFill>
                  <a:prstClr val="black">
                    <a:lumMod val="75000"/>
                    <a:lumOff val="25000"/>
                  </a:prstClr>
                </a:solidFill>
                <a:latin typeface="Arial Black" panose="020B0A04020102020204" pitchFamily="34" charset="0"/>
                <a:ea typeface="배달의민족 도현" panose="020B0600000101010101" pitchFamily="50" charset="-127"/>
              </a:rPr>
              <a:t> </a:t>
            </a:r>
            <a:r>
              <a:rPr lang="en-US" altLang="ko-KR" sz="3600" b="1" kern="0" dirty="0">
                <a:solidFill>
                  <a:prstClr val="black">
                    <a:lumMod val="75000"/>
                    <a:lumOff val="25000"/>
                  </a:prstClr>
                </a:solidFill>
                <a:latin typeface="Arial Black" panose="020B0A04020102020204" pitchFamily="34" charset="0"/>
                <a:ea typeface="배달의민족 도현" panose="020B0600000101010101" pitchFamily="50" charset="-127"/>
              </a:rPr>
              <a:t>Test</a:t>
            </a:r>
            <a:endParaRPr lang="en-US" altLang="ko-KR" sz="3600" b="1" kern="0" dirty="0">
              <a:solidFill>
                <a:srgbClr val="4D4D4D"/>
              </a:solidFill>
              <a:latin typeface="Arial Black" panose="020B0A04020102020204" pitchFamily="34" charset="0"/>
              <a:ea typeface="배달의민족 도현" panose="020B0600000101010101" pitchFamily="50" charset="-127"/>
            </a:endParaRPr>
          </a:p>
        </p:txBody>
      </p:sp>
      <p:sp>
        <p:nvSpPr>
          <p:cNvPr id="9" name="TextBox 8">
            <a:extLst>
              <a:ext uri="{FF2B5EF4-FFF2-40B4-BE49-F238E27FC236}">
                <a16:creationId xmlns:a16="http://schemas.microsoft.com/office/drawing/2014/main" id="{4F02C6C1-344C-4C9D-9CF3-AF7848EEF22A}"/>
              </a:ext>
            </a:extLst>
          </p:cNvPr>
          <p:cNvSpPr txBox="1"/>
          <p:nvPr/>
        </p:nvSpPr>
        <p:spPr>
          <a:xfrm>
            <a:off x="1993639" y="1560047"/>
            <a:ext cx="2521244" cy="461665"/>
          </a:xfrm>
          <a:prstGeom prst="rect">
            <a:avLst/>
          </a:prstGeom>
          <a:noFill/>
        </p:spPr>
        <p:txBody>
          <a:bodyPr wrap="square" rtlCol="0">
            <a:spAutoFit/>
          </a:bodyPr>
          <a:lstStyle/>
          <a:p>
            <a:r>
              <a:rPr lang="en-US" altLang="ko-KR" sz="2400" b="1" dirty="0">
                <a:solidFill>
                  <a:srgbClr val="404040"/>
                </a:solidFill>
              </a:rPr>
              <a:t>I/V Curve Graph</a:t>
            </a:r>
            <a:r>
              <a:rPr lang="ko-KR" altLang="en-US" sz="2400" b="1" dirty="0">
                <a:solidFill>
                  <a:srgbClr val="404040"/>
                </a:solidFill>
              </a:rPr>
              <a:t> </a:t>
            </a:r>
          </a:p>
        </p:txBody>
      </p:sp>
      <p:cxnSp>
        <p:nvCxnSpPr>
          <p:cNvPr id="10" name="직선 화살표 연결선 9"/>
          <p:cNvCxnSpPr/>
          <p:nvPr/>
        </p:nvCxnSpPr>
        <p:spPr>
          <a:xfrm>
            <a:off x="366712" y="1080104"/>
            <a:ext cx="9044917" cy="0"/>
          </a:xfrm>
          <a:prstGeom prst="straightConnector1">
            <a:avLst/>
          </a:prstGeom>
          <a:ln w="19050">
            <a:solidFill>
              <a:srgbClr val="C7004C"/>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 name="그룹 10"/>
          <p:cNvGrpSpPr/>
          <p:nvPr/>
        </p:nvGrpSpPr>
        <p:grpSpPr>
          <a:xfrm flipV="1">
            <a:off x="1879823" y="1436532"/>
            <a:ext cx="378397" cy="378734"/>
            <a:chOff x="7266118" y="1818933"/>
            <a:chExt cx="378397" cy="378734"/>
          </a:xfrm>
        </p:grpSpPr>
        <p:sp>
          <p:nvSpPr>
            <p:cNvPr id="12" name="자유형: 도형 28">
              <a:extLst>
                <a:ext uri="{FF2B5EF4-FFF2-40B4-BE49-F238E27FC236}">
                  <a16:creationId xmlns:a16="http://schemas.microsoft.com/office/drawing/2014/main" id="{C0720130-9B2F-48E4-8148-0CA7E025FAB3}"/>
                </a:ext>
              </a:extLst>
            </p:cNvPr>
            <p:cNvSpPr/>
            <p:nvPr/>
          </p:nvSpPr>
          <p:spPr>
            <a:xfrm rot="1800000" flipV="1">
              <a:off x="7266118" y="2029583"/>
              <a:ext cx="378397" cy="168084"/>
            </a:xfrm>
            <a:custGeom>
              <a:avLst/>
              <a:gdLst>
                <a:gd name="connsiteX0" fmla="*/ 1453949 w 1453949"/>
                <a:gd name="connsiteY0" fmla="*/ 1185 h 724895"/>
                <a:gd name="connsiteX1" fmla="*/ 1453949 w 1453949"/>
                <a:gd name="connsiteY1" fmla="*/ 32518 h 724895"/>
                <a:gd name="connsiteX2" fmla="*/ 593249 w 1453949"/>
                <a:gd name="connsiteY2" fmla="*/ 32518 h 724895"/>
                <a:gd name="connsiteX3" fmla="*/ 534910 w 1453949"/>
                <a:gd name="connsiteY3" fmla="*/ 38399 h 724895"/>
                <a:gd name="connsiteX4" fmla="*/ 531707 w 1453949"/>
                <a:gd name="connsiteY4" fmla="*/ 39393 h 724895"/>
                <a:gd name="connsiteX5" fmla="*/ 515496 w 1453949"/>
                <a:gd name="connsiteY5" fmla="*/ 40524 h 724895"/>
                <a:gd name="connsiteX6" fmla="*/ 339727 w 1453949"/>
                <a:gd name="connsiteY6" fmla="*/ 175396 h 724895"/>
                <a:gd name="connsiteX7" fmla="*/ 22474 w 1453949"/>
                <a:gd name="connsiteY7" fmla="*/ 724895 h 724895"/>
                <a:gd name="connsiteX8" fmla="*/ 0 w 1453949"/>
                <a:gd name="connsiteY8" fmla="*/ 711920 h 724895"/>
                <a:gd name="connsiteX9" fmla="*/ 327852 w 1453949"/>
                <a:gd name="connsiteY9" fmla="*/ 144063 h 724895"/>
                <a:gd name="connsiteX10" fmla="*/ 558396 w 1453949"/>
                <a:gd name="connsiteY10" fmla="*/ 0 h 724895"/>
                <a:gd name="connsiteX11" fmla="*/ 603436 w 1453949"/>
                <a:gd name="connsiteY11" fmla="*/ 1185 h 72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3949" h="724895">
                  <a:moveTo>
                    <a:pt x="1453949" y="1185"/>
                  </a:moveTo>
                  <a:lnTo>
                    <a:pt x="1453949" y="32518"/>
                  </a:lnTo>
                  <a:lnTo>
                    <a:pt x="593249" y="32518"/>
                  </a:lnTo>
                  <a:cubicBezTo>
                    <a:pt x="573265" y="32518"/>
                    <a:pt x="553754" y="34543"/>
                    <a:pt x="534910" y="38399"/>
                  </a:cubicBezTo>
                  <a:lnTo>
                    <a:pt x="531707" y="39393"/>
                  </a:lnTo>
                  <a:lnTo>
                    <a:pt x="515496" y="40524"/>
                  </a:lnTo>
                  <a:cubicBezTo>
                    <a:pt x="443938" y="59697"/>
                    <a:pt x="379695" y="106170"/>
                    <a:pt x="339727" y="175396"/>
                  </a:cubicBezTo>
                  <a:lnTo>
                    <a:pt x="22474" y="724895"/>
                  </a:lnTo>
                  <a:lnTo>
                    <a:pt x="0" y="711920"/>
                  </a:lnTo>
                  <a:lnTo>
                    <a:pt x="327852" y="144063"/>
                  </a:lnTo>
                  <a:cubicBezTo>
                    <a:pt x="377812" y="57530"/>
                    <a:pt x="465702" y="6550"/>
                    <a:pt x="558396" y="0"/>
                  </a:cubicBezTo>
                  <a:lnTo>
                    <a:pt x="603436" y="1185"/>
                  </a:lnTo>
                  <a:close/>
                </a:path>
              </a:pathLst>
            </a:cu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sp>
          <p:nvSpPr>
            <p:cNvPr id="13" name="타원 12">
              <a:extLst>
                <a:ext uri="{FF2B5EF4-FFF2-40B4-BE49-F238E27FC236}">
                  <a16:creationId xmlns:a16="http://schemas.microsoft.com/office/drawing/2014/main" id="{59A45533-8D1D-499E-9AD9-D6460098A00D}"/>
                </a:ext>
              </a:extLst>
            </p:cNvPr>
            <p:cNvSpPr/>
            <p:nvPr/>
          </p:nvSpPr>
          <p:spPr>
            <a:xfrm flipV="1">
              <a:off x="7284874" y="1818933"/>
              <a:ext cx="95060" cy="93844"/>
            </a:xfrm>
            <a:prstGeom prst="ellipse">
              <a:avLst/>
            </a:prstGeom>
            <a:solidFill>
              <a:schemeClr val="bg1"/>
            </a:solidFill>
            <a:ln w="73025">
              <a:solidFill>
                <a:srgbClr val="C70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29" name="TextBox 28"/>
          <p:cNvSpPr txBox="1"/>
          <p:nvPr/>
        </p:nvSpPr>
        <p:spPr>
          <a:xfrm>
            <a:off x="462698" y="1080104"/>
            <a:ext cx="1155789" cy="276999"/>
          </a:xfrm>
          <a:prstGeom prst="rect">
            <a:avLst/>
          </a:prstGeom>
          <a:noFill/>
        </p:spPr>
        <p:txBody>
          <a:bodyPr wrap="square" rtlCol="0">
            <a:spAutoFit/>
          </a:bodyPr>
          <a:lstStyle/>
          <a:p>
            <a:r>
              <a:rPr lang="en-US" altLang="ko-KR" sz="1200" b="1" dirty="0">
                <a:solidFill>
                  <a:srgbClr val="C7004C"/>
                </a:solidFill>
              </a:rPr>
              <a:t>OS Test  </a:t>
            </a:r>
            <a:endParaRPr lang="ko-KR" altLang="en-US" sz="1200" b="1" dirty="0">
              <a:solidFill>
                <a:srgbClr val="C7004C"/>
              </a:solidFill>
            </a:endParaRPr>
          </a:p>
        </p:txBody>
      </p:sp>
      <p:grpSp>
        <p:nvGrpSpPr>
          <p:cNvPr id="44" name="그룹 43"/>
          <p:cNvGrpSpPr/>
          <p:nvPr/>
        </p:nvGrpSpPr>
        <p:grpSpPr>
          <a:xfrm>
            <a:off x="1863149" y="943137"/>
            <a:ext cx="324646" cy="376589"/>
            <a:chOff x="7282941" y="2289750"/>
            <a:chExt cx="436088" cy="505862"/>
          </a:xfrm>
        </p:grpSpPr>
        <p:sp>
          <p:nvSpPr>
            <p:cNvPr id="45" name="이등변 삼각형 44">
              <a:extLst>
                <a:ext uri="{FF2B5EF4-FFF2-40B4-BE49-F238E27FC236}">
                  <a16:creationId xmlns:a16="http://schemas.microsoft.com/office/drawing/2014/main" id="{65E2A89F-938D-4AA8-BDEE-4920D6B2E8E3}"/>
                </a:ext>
              </a:extLst>
            </p:cNvPr>
            <p:cNvSpPr/>
            <p:nvPr/>
          </p:nvSpPr>
          <p:spPr>
            <a:xfrm rot="5400000">
              <a:off x="7248054" y="2324637"/>
              <a:ext cx="505862" cy="436088"/>
            </a:xfrm>
            <a:prstGeom prst="triangle">
              <a:avLst/>
            </a:prstGeom>
            <a:solidFill>
              <a:srgbClr val="C7004C"/>
            </a:solidFill>
            <a:ln w="203200" cap="rnd">
              <a:solidFill>
                <a:srgbClr val="C7004C"/>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6" name="이등변 삼각형 45">
              <a:extLst>
                <a:ext uri="{FF2B5EF4-FFF2-40B4-BE49-F238E27FC236}">
                  <a16:creationId xmlns:a16="http://schemas.microsoft.com/office/drawing/2014/main" id="{0888CDDB-88ED-46F8-B6D2-F6C1C9352393}"/>
                </a:ext>
              </a:extLst>
            </p:cNvPr>
            <p:cNvSpPr/>
            <p:nvPr/>
          </p:nvSpPr>
          <p:spPr>
            <a:xfrm rot="5400000">
              <a:off x="7295873" y="2364600"/>
              <a:ext cx="373794" cy="322236"/>
            </a:xfrm>
            <a:prstGeom prst="triangle">
              <a:avLst/>
            </a:prstGeom>
            <a:solidFill>
              <a:schemeClr val="bg1">
                <a:lumMod val="95000"/>
              </a:schemeClr>
            </a:solidFill>
            <a:ln w="95250" cap="rnd">
              <a:solidFill>
                <a:schemeClr val="bg1">
                  <a:lumMod val="95000"/>
                </a:schemeClr>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pic>
        <p:nvPicPr>
          <p:cNvPr id="19" name="그림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6395" y="6489432"/>
            <a:ext cx="1508891" cy="365792"/>
          </a:xfrm>
          <a:prstGeom prst="rect">
            <a:avLst/>
          </a:prstGeom>
        </p:spPr>
      </p:pic>
      <p:pic>
        <p:nvPicPr>
          <p:cNvPr id="2" name="그림 1"/>
          <p:cNvPicPr>
            <a:picLocks noChangeAspect="1"/>
          </p:cNvPicPr>
          <p:nvPr/>
        </p:nvPicPr>
        <p:blipFill rotWithShape="1">
          <a:blip r:embed="rId3" cstate="print">
            <a:extLst>
              <a:ext uri="{28A0092B-C50C-407E-A947-70E740481C1C}">
                <a14:useLocalDpi xmlns:a14="http://schemas.microsoft.com/office/drawing/2010/main" val="0"/>
              </a:ext>
            </a:extLst>
          </a:blip>
          <a:srcRect l="-17" t="4878" r="195" b="2114"/>
          <a:stretch/>
        </p:blipFill>
        <p:spPr>
          <a:xfrm>
            <a:off x="2836317" y="4251373"/>
            <a:ext cx="2916874" cy="1833390"/>
          </a:xfrm>
          <a:prstGeom prst="rect">
            <a:avLst/>
          </a:prstGeom>
          <a:effectLst>
            <a:outerShdw blurRad="50800" dist="38100" dir="2700000" algn="tl" rotWithShape="0">
              <a:prstClr val="black">
                <a:alpha val="40000"/>
              </a:prstClr>
            </a:outerShdw>
          </a:effectLst>
        </p:spPr>
      </p:pic>
      <p:pic>
        <p:nvPicPr>
          <p:cNvPr id="5" name="그림 4"/>
          <p:cNvPicPr>
            <a:picLocks noChangeAspect="1"/>
          </p:cNvPicPr>
          <p:nvPr/>
        </p:nvPicPr>
        <p:blipFill>
          <a:blip r:embed="rId4"/>
          <a:stretch>
            <a:fillRect/>
          </a:stretch>
        </p:blipFill>
        <p:spPr>
          <a:xfrm>
            <a:off x="2836317" y="2136423"/>
            <a:ext cx="2916874" cy="2000579"/>
          </a:xfrm>
          <a:prstGeom prst="rect">
            <a:avLst/>
          </a:prstGeom>
          <a:ln w="9525">
            <a:solidFill>
              <a:srgbClr val="404040"/>
            </a:solidFill>
          </a:ln>
        </p:spPr>
      </p:pic>
      <p:graphicFrame>
        <p:nvGraphicFramePr>
          <p:cNvPr id="24" name="표 23"/>
          <p:cNvGraphicFramePr>
            <a:graphicFrameLocks noGrp="1"/>
          </p:cNvGraphicFramePr>
          <p:nvPr>
            <p:extLst>
              <p:ext uri="{D42A27DB-BD31-4B8C-83A1-F6EECF244321}">
                <p14:modId xmlns:p14="http://schemas.microsoft.com/office/powerpoint/2010/main" val="2779256595"/>
              </p:ext>
            </p:extLst>
          </p:nvPr>
        </p:nvGraphicFramePr>
        <p:xfrm>
          <a:off x="1174961" y="2126971"/>
          <a:ext cx="1533187" cy="2756329"/>
        </p:xfrm>
        <a:graphic>
          <a:graphicData uri="http://schemas.openxmlformats.org/drawingml/2006/table">
            <a:tbl>
              <a:tblPr/>
              <a:tblGrid>
                <a:gridCol w="537828">
                  <a:extLst>
                    <a:ext uri="{9D8B030D-6E8A-4147-A177-3AD203B41FA5}">
                      <a16:colId xmlns:a16="http://schemas.microsoft.com/office/drawing/2014/main" val="1205648729"/>
                    </a:ext>
                  </a:extLst>
                </a:gridCol>
                <a:gridCol w="286337">
                  <a:extLst>
                    <a:ext uri="{9D8B030D-6E8A-4147-A177-3AD203B41FA5}">
                      <a16:colId xmlns:a16="http://schemas.microsoft.com/office/drawing/2014/main" val="3542483202"/>
                    </a:ext>
                  </a:extLst>
                </a:gridCol>
                <a:gridCol w="418142">
                  <a:extLst>
                    <a:ext uri="{9D8B030D-6E8A-4147-A177-3AD203B41FA5}">
                      <a16:colId xmlns:a16="http://schemas.microsoft.com/office/drawing/2014/main" val="2478675479"/>
                    </a:ext>
                  </a:extLst>
                </a:gridCol>
                <a:gridCol w="290880">
                  <a:extLst>
                    <a:ext uri="{9D8B030D-6E8A-4147-A177-3AD203B41FA5}">
                      <a16:colId xmlns:a16="http://schemas.microsoft.com/office/drawing/2014/main" val="1639366029"/>
                    </a:ext>
                  </a:extLst>
                </a:gridCol>
              </a:tblGrid>
              <a:tr h="113521">
                <a:tc>
                  <a:txBody>
                    <a:bodyPr/>
                    <a:lstStyle/>
                    <a:p>
                      <a:pPr algn="ctr" fontAlgn="ctr"/>
                      <a:r>
                        <a:rPr lang="en-US" sz="600" b="1" i="0" u="none" strike="noStrike">
                          <a:solidFill>
                            <a:srgbClr val="FFFFFF"/>
                          </a:solidFill>
                          <a:effectLst/>
                          <a:latin typeface="Arial" panose="020B0604020202020204" pitchFamily="34" charset="0"/>
                          <a:ea typeface="맑은 고딕" panose="020B0503020000020004" pitchFamily="50" charset="-127"/>
                        </a:rPr>
                        <a:t>Config</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gridSpan="3">
                  <a:txBody>
                    <a:bodyPr/>
                    <a:lstStyle/>
                    <a:p>
                      <a:pPr algn="ctr" fontAlgn="ctr"/>
                      <a:r>
                        <a:rPr lang="en-US" sz="600" b="1" i="0" u="none" strike="noStrike" dirty="0">
                          <a:solidFill>
                            <a:srgbClr val="000000"/>
                          </a:solidFill>
                          <a:effectLst/>
                          <a:latin typeface="맑은 고딕" panose="020B0503020000020004" pitchFamily="50" charset="-127"/>
                          <a:ea typeface="맑은 고딕" panose="020B0503020000020004" pitchFamily="50" charset="-127"/>
                        </a:rPr>
                        <a:t>C5053</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699275056"/>
                  </a:ext>
                </a:extLst>
              </a:tr>
              <a:tr h="113521">
                <a:tc>
                  <a:txBody>
                    <a:bodyPr/>
                    <a:lstStyle/>
                    <a:p>
                      <a:pPr algn="ctr" fontAlgn="ctr"/>
                      <a:r>
                        <a:rPr lang="en-US" sz="600" b="1" i="0" u="none" strike="noStrike">
                          <a:solidFill>
                            <a:srgbClr val="FFFFFF"/>
                          </a:solidFill>
                          <a:effectLst/>
                          <a:latin typeface="Arial" panose="020B0604020202020204" pitchFamily="34" charset="0"/>
                          <a:ea typeface="맑은 고딕" panose="020B0503020000020004" pitchFamily="50" charset="-127"/>
                        </a:rPr>
                        <a:t>Barcode No.</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gridSpan="3">
                  <a:txBody>
                    <a:bodyPr/>
                    <a:lstStyle/>
                    <a:p>
                      <a:pPr algn="ctr" fontAlgn="ctr"/>
                      <a:r>
                        <a:rPr lang="en-US" sz="600" b="1" i="0" u="none" strike="noStrike" dirty="0">
                          <a:solidFill>
                            <a:srgbClr val="000000"/>
                          </a:solidFill>
                          <a:effectLst/>
                          <a:latin typeface="Arial" panose="020B0604020202020204" pitchFamily="34" charset="0"/>
                          <a:ea typeface="맑은 고딕" panose="020B0503020000020004" pitchFamily="50" charset="-127"/>
                        </a:rPr>
                        <a:t>#256</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535148227"/>
                  </a:ext>
                </a:extLst>
              </a:tr>
              <a:tr h="113521">
                <a:tc rowSpan="18">
                  <a:txBody>
                    <a:bodyPr/>
                    <a:lstStyle/>
                    <a:p>
                      <a:pPr algn="ctr" fontAlgn="t"/>
                      <a:br>
                        <a:rPr lang="en-US" sz="500" b="1" i="0" u="none" strike="noStrike" dirty="0">
                          <a:solidFill>
                            <a:srgbClr val="000000"/>
                          </a:solidFill>
                          <a:effectLst/>
                          <a:latin typeface="Arial" panose="020B0604020202020204" pitchFamily="34" charset="0"/>
                          <a:ea typeface="맑은 고딕" panose="020B0503020000020004" pitchFamily="50" charset="-127"/>
                        </a:rPr>
                      </a:br>
                      <a:r>
                        <a:rPr lang="en-US" sz="500" b="1" i="0" u="none" strike="noStrike" dirty="0">
                          <a:solidFill>
                            <a:srgbClr val="000000"/>
                          </a:solidFill>
                          <a:effectLst/>
                          <a:latin typeface="Arial" panose="020B0604020202020204" pitchFamily="34" charset="0"/>
                          <a:ea typeface="맑은 고딕" panose="020B0503020000020004" pitchFamily="50" charset="-127"/>
                        </a:rPr>
                        <a:t>Base : DGND</a:t>
                      </a:r>
                    </a:p>
                  </a:txBody>
                  <a:tcPr marL="3915" marR="3915" marT="391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500" b="1" i="0" u="none" strike="noStrike">
                          <a:solidFill>
                            <a:srgbClr val="000000"/>
                          </a:solidFill>
                          <a:effectLst/>
                          <a:latin typeface="Arial" panose="020B0604020202020204" pitchFamily="34" charset="0"/>
                          <a:ea typeface="맑은 고딕" panose="020B0503020000020004" pitchFamily="50" charset="-127"/>
                        </a:rPr>
                        <a:t>Pin.</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gridSpan="2">
                  <a:txBody>
                    <a:bodyPr/>
                    <a:lstStyle/>
                    <a:p>
                      <a:pPr algn="ctr" fontAlgn="ctr"/>
                      <a:r>
                        <a:rPr lang="en-US" sz="500" b="1" i="0" u="none" strike="noStrike">
                          <a:solidFill>
                            <a:srgbClr val="000000"/>
                          </a:solidFill>
                          <a:effectLst/>
                          <a:latin typeface="Arial" panose="020B0604020202020204" pitchFamily="34" charset="0"/>
                          <a:ea typeface="맑은 고딕" panose="020B0503020000020004" pitchFamily="50" charset="-127"/>
                        </a:rPr>
                        <a:t>Diode Voltage[V]</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pPr latinLnBrk="1"/>
                      <a:endParaRPr lang="ko-KR" altLang="en-US"/>
                    </a:p>
                  </a:txBody>
                  <a:tcPr/>
                </a:tc>
                <a:extLst>
                  <a:ext uri="{0D108BD9-81ED-4DB2-BD59-A6C34878D82A}">
                    <a16:rowId xmlns:a16="http://schemas.microsoft.com/office/drawing/2014/main" val="3910133851"/>
                  </a:ext>
                </a:extLst>
              </a:tr>
              <a:tr h="163512">
                <a:tc vMerge="1">
                  <a:txBody>
                    <a:bodyPr/>
                    <a:lstStyle/>
                    <a:p>
                      <a:pPr latinLnBrk="1"/>
                      <a:endParaRPr lang="ko-KR" altLang="en-US"/>
                    </a:p>
                  </a:txBody>
                  <a:tcPr/>
                </a:tc>
                <a:tc>
                  <a:txBody>
                    <a:bodyPr/>
                    <a:lstStyle/>
                    <a:p>
                      <a:pPr algn="ctr" fontAlgn="ctr"/>
                      <a:r>
                        <a:rPr lang="ko-KR" altLang="en-US" sz="500" b="1" i="0" u="none" strike="noStrike">
                          <a:solidFill>
                            <a:srgbClr val="000000"/>
                          </a:solidFill>
                          <a:effectLst/>
                          <a:latin typeface="Arial" panose="020B0604020202020204" pitchFamily="34" charset="0"/>
                          <a:ea typeface="맑은 고딕" panose="020B0503020000020004" pitchFamily="50" charset="-127"/>
                        </a:rPr>
                        <a:t>　</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500" b="0" i="0" u="none" strike="noStrike">
                          <a:solidFill>
                            <a:srgbClr val="0000FF"/>
                          </a:solidFill>
                          <a:effectLst/>
                          <a:latin typeface="Arial" panose="020B0604020202020204" pitchFamily="34" charset="0"/>
                          <a:ea typeface="맑은 고딕" panose="020B0503020000020004" pitchFamily="50" charset="-127"/>
                        </a:rPr>
                        <a:t>PASS sample</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500" b="0" i="0" u="none" strike="noStrike">
                          <a:solidFill>
                            <a:srgbClr val="FF0000"/>
                          </a:solidFill>
                          <a:effectLst/>
                          <a:latin typeface="Arial" panose="020B0604020202020204" pitchFamily="34" charset="0"/>
                          <a:ea typeface="맑은 고딕" panose="020B0503020000020004" pitchFamily="50" charset="-127"/>
                        </a:rPr>
                        <a:t>Sample 1</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13018728"/>
                  </a:ext>
                </a:extLst>
              </a:tr>
              <a:tr h="113521">
                <a:tc vMerge="1">
                  <a:txBody>
                    <a:bodyPr/>
                    <a:lstStyle/>
                    <a:p>
                      <a:pPr latinLnBrk="1"/>
                      <a:endParaRPr lang="ko-KR" altLang="en-US"/>
                    </a:p>
                  </a:txBody>
                  <a:tcPr/>
                </a:tc>
                <a:tc>
                  <a:txBody>
                    <a:bodyPr/>
                    <a:lstStyle/>
                    <a:p>
                      <a:pPr algn="ctr" fontAlgn="ctr"/>
                      <a:r>
                        <a:rPr lang="en-US" sz="500" b="1" i="0" u="none" strike="noStrike">
                          <a:solidFill>
                            <a:srgbClr val="000000"/>
                          </a:solidFill>
                          <a:effectLst/>
                          <a:latin typeface="Arial" panose="020B0604020202020204" pitchFamily="34" charset="0"/>
                          <a:ea typeface="맑은 고딕" panose="020B0503020000020004" pitchFamily="50" charset="-127"/>
                        </a:rPr>
                        <a:t>D0N</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0.199</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0.190</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7601258"/>
                  </a:ext>
                </a:extLst>
              </a:tr>
              <a:tr h="113521">
                <a:tc vMerge="1">
                  <a:txBody>
                    <a:bodyPr/>
                    <a:lstStyle/>
                    <a:p>
                      <a:pPr latinLnBrk="1"/>
                      <a:endParaRPr lang="ko-KR" altLang="en-US"/>
                    </a:p>
                  </a:txBody>
                  <a:tcPr/>
                </a:tc>
                <a:tc>
                  <a:txBody>
                    <a:bodyPr/>
                    <a:lstStyle/>
                    <a:p>
                      <a:pPr algn="ctr" fontAlgn="ctr"/>
                      <a:r>
                        <a:rPr lang="en-US" sz="500" b="1" i="0" u="none" strike="noStrike">
                          <a:solidFill>
                            <a:srgbClr val="000000"/>
                          </a:solidFill>
                          <a:effectLst/>
                          <a:latin typeface="Arial" panose="020B0604020202020204" pitchFamily="34" charset="0"/>
                          <a:ea typeface="맑은 고딕" panose="020B0503020000020004" pitchFamily="50" charset="-127"/>
                        </a:rPr>
                        <a:t>D0P</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0.199</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0.190</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262726"/>
                  </a:ext>
                </a:extLst>
              </a:tr>
              <a:tr h="113521">
                <a:tc vMerge="1">
                  <a:txBody>
                    <a:bodyPr/>
                    <a:lstStyle/>
                    <a:p>
                      <a:pPr latinLnBrk="1"/>
                      <a:endParaRPr lang="ko-KR" altLang="en-US"/>
                    </a:p>
                  </a:txBody>
                  <a:tcPr/>
                </a:tc>
                <a:tc>
                  <a:txBody>
                    <a:bodyPr/>
                    <a:lstStyle/>
                    <a:p>
                      <a:pPr algn="ctr" fontAlgn="ctr"/>
                      <a:r>
                        <a:rPr lang="en-US" sz="500" b="1" i="0" u="none" strike="noStrike">
                          <a:solidFill>
                            <a:srgbClr val="000000"/>
                          </a:solidFill>
                          <a:effectLst/>
                          <a:latin typeface="Arial" panose="020B0604020202020204" pitchFamily="34" charset="0"/>
                          <a:ea typeface="맑은 고딕" panose="020B0503020000020004" pitchFamily="50" charset="-127"/>
                        </a:rPr>
                        <a:t>D1N</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0.199</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0.189</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9863309"/>
                  </a:ext>
                </a:extLst>
              </a:tr>
              <a:tr h="113521">
                <a:tc vMerge="1">
                  <a:txBody>
                    <a:bodyPr/>
                    <a:lstStyle/>
                    <a:p>
                      <a:pPr latinLnBrk="1"/>
                      <a:endParaRPr lang="ko-KR" altLang="en-US"/>
                    </a:p>
                  </a:txBody>
                  <a:tcPr/>
                </a:tc>
                <a:tc>
                  <a:txBody>
                    <a:bodyPr/>
                    <a:lstStyle/>
                    <a:p>
                      <a:pPr algn="ctr" fontAlgn="ctr"/>
                      <a:r>
                        <a:rPr lang="en-US" sz="500" b="1" i="0" u="none" strike="noStrike">
                          <a:solidFill>
                            <a:srgbClr val="000000"/>
                          </a:solidFill>
                          <a:effectLst/>
                          <a:latin typeface="Arial" panose="020B0604020202020204" pitchFamily="34" charset="0"/>
                          <a:ea typeface="맑은 고딕" panose="020B0503020000020004" pitchFamily="50" charset="-127"/>
                        </a:rPr>
                        <a:t>D1P</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0.199</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0.189</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9931477"/>
                  </a:ext>
                </a:extLst>
              </a:tr>
              <a:tr h="113521">
                <a:tc vMerge="1">
                  <a:txBody>
                    <a:bodyPr/>
                    <a:lstStyle/>
                    <a:p>
                      <a:pPr latinLnBrk="1"/>
                      <a:endParaRPr lang="ko-KR" altLang="en-US"/>
                    </a:p>
                  </a:txBody>
                  <a:tcPr/>
                </a:tc>
                <a:tc>
                  <a:txBody>
                    <a:bodyPr/>
                    <a:lstStyle/>
                    <a:p>
                      <a:pPr algn="ctr" fontAlgn="ctr"/>
                      <a:r>
                        <a:rPr lang="en-US" sz="500" b="1" i="0" u="none" strike="noStrike">
                          <a:solidFill>
                            <a:srgbClr val="000000"/>
                          </a:solidFill>
                          <a:effectLst/>
                          <a:latin typeface="Arial" panose="020B0604020202020204" pitchFamily="34" charset="0"/>
                          <a:ea typeface="맑은 고딕" panose="020B0503020000020004" pitchFamily="50" charset="-127"/>
                        </a:rPr>
                        <a:t>D2N</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0.192</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0.184</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017612"/>
                  </a:ext>
                </a:extLst>
              </a:tr>
              <a:tr h="113521">
                <a:tc vMerge="1">
                  <a:txBody>
                    <a:bodyPr/>
                    <a:lstStyle/>
                    <a:p>
                      <a:pPr latinLnBrk="1"/>
                      <a:endParaRPr lang="ko-KR" altLang="en-US"/>
                    </a:p>
                  </a:txBody>
                  <a:tcPr/>
                </a:tc>
                <a:tc>
                  <a:txBody>
                    <a:bodyPr/>
                    <a:lstStyle/>
                    <a:p>
                      <a:pPr algn="ctr" fontAlgn="ctr"/>
                      <a:r>
                        <a:rPr lang="en-US" sz="500" b="1" i="0" u="none" strike="noStrike">
                          <a:solidFill>
                            <a:srgbClr val="000000"/>
                          </a:solidFill>
                          <a:effectLst/>
                          <a:latin typeface="Arial" panose="020B0604020202020204" pitchFamily="34" charset="0"/>
                          <a:ea typeface="맑은 고딕" panose="020B0503020000020004" pitchFamily="50" charset="-127"/>
                        </a:rPr>
                        <a:t>D2P</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0.192</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0.184</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3374176"/>
                  </a:ext>
                </a:extLst>
              </a:tr>
              <a:tr h="113521">
                <a:tc vMerge="1">
                  <a:txBody>
                    <a:bodyPr/>
                    <a:lstStyle/>
                    <a:p>
                      <a:pPr latinLnBrk="1"/>
                      <a:endParaRPr lang="ko-KR" altLang="en-US"/>
                    </a:p>
                  </a:txBody>
                  <a:tcPr/>
                </a:tc>
                <a:tc>
                  <a:txBody>
                    <a:bodyPr/>
                    <a:lstStyle/>
                    <a:p>
                      <a:pPr algn="ctr" fontAlgn="ctr"/>
                      <a:r>
                        <a:rPr lang="en-US" sz="500" b="1" i="0" u="none" strike="noStrike">
                          <a:solidFill>
                            <a:srgbClr val="000000"/>
                          </a:solidFill>
                          <a:effectLst/>
                          <a:latin typeface="Arial" panose="020B0604020202020204" pitchFamily="34" charset="0"/>
                          <a:ea typeface="맑은 고딕" panose="020B0503020000020004" pitchFamily="50" charset="-127"/>
                        </a:rPr>
                        <a:t>SDA</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0.467</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9C0006"/>
                          </a:solidFill>
                          <a:effectLst/>
                          <a:latin typeface="Arial" panose="020B0604020202020204" pitchFamily="34" charset="0"/>
                          <a:ea typeface="맑은 고딕" panose="020B0503020000020004" pitchFamily="50" charset="-127"/>
                        </a:rPr>
                        <a:t>open</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94907676"/>
                  </a:ext>
                </a:extLst>
              </a:tr>
              <a:tr h="113521">
                <a:tc vMerge="1">
                  <a:txBody>
                    <a:bodyPr/>
                    <a:lstStyle/>
                    <a:p>
                      <a:pPr latinLnBrk="1"/>
                      <a:endParaRPr lang="ko-KR" altLang="en-US"/>
                    </a:p>
                  </a:txBody>
                  <a:tcPr/>
                </a:tc>
                <a:tc>
                  <a:txBody>
                    <a:bodyPr/>
                    <a:lstStyle/>
                    <a:p>
                      <a:pPr algn="ctr" fontAlgn="ctr"/>
                      <a:r>
                        <a:rPr lang="en-US" sz="500" b="1" i="0" u="none" strike="noStrike">
                          <a:solidFill>
                            <a:srgbClr val="000000"/>
                          </a:solidFill>
                          <a:effectLst/>
                          <a:latin typeface="Arial" panose="020B0604020202020204" pitchFamily="34" charset="0"/>
                          <a:ea typeface="맑은 고딕" panose="020B0503020000020004" pitchFamily="50" charset="-127"/>
                        </a:rPr>
                        <a:t>SCL</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0.467</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9C0006"/>
                          </a:solidFill>
                          <a:effectLst/>
                          <a:latin typeface="Arial" panose="020B0604020202020204" pitchFamily="34" charset="0"/>
                          <a:ea typeface="맑은 고딕" panose="020B0503020000020004" pitchFamily="50" charset="-127"/>
                        </a:rPr>
                        <a:t>open</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387065973"/>
                  </a:ext>
                </a:extLst>
              </a:tr>
              <a:tr h="113521">
                <a:tc vMerge="1">
                  <a:txBody>
                    <a:bodyPr/>
                    <a:lstStyle/>
                    <a:p>
                      <a:pPr latinLnBrk="1"/>
                      <a:endParaRPr lang="ko-KR" altLang="en-US"/>
                    </a:p>
                  </a:txBody>
                  <a:tcPr/>
                </a:tc>
                <a:tc>
                  <a:txBody>
                    <a:bodyPr/>
                    <a:lstStyle/>
                    <a:p>
                      <a:pPr algn="ctr" fontAlgn="ctr"/>
                      <a:r>
                        <a:rPr lang="en-US" sz="500" b="1" i="0" u="none" strike="noStrike">
                          <a:solidFill>
                            <a:srgbClr val="000000"/>
                          </a:solidFill>
                          <a:effectLst/>
                          <a:latin typeface="Arial" panose="020B0604020202020204" pitchFamily="34" charset="0"/>
                          <a:ea typeface="맑은 고딕" panose="020B0503020000020004" pitchFamily="50" charset="-127"/>
                        </a:rPr>
                        <a:t>VDDL1</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0.174</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9C6500"/>
                          </a:solidFill>
                          <a:effectLst/>
                          <a:latin typeface="Arial" panose="020B0604020202020204" pitchFamily="34" charset="0"/>
                          <a:ea typeface="맑은 고딕" panose="020B0503020000020004" pitchFamily="50" charset="-127"/>
                        </a:rPr>
                        <a:t>short</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extLst>
                  <a:ext uri="{0D108BD9-81ED-4DB2-BD59-A6C34878D82A}">
                    <a16:rowId xmlns:a16="http://schemas.microsoft.com/office/drawing/2014/main" val="3527314494"/>
                  </a:ext>
                </a:extLst>
              </a:tr>
              <a:tr h="91582">
                <a:tc vMerge="1">
                  <a:txBody>
                    <a:bodyPr/>
                    <a:lstStyle/>
                    <a:p>
                      <a:pPr latinLnBrk="1"/>
                      <a:endParaRPr lang="ko-KR" altLang="en-US"/>
                    </a:p>
                  </a:txBody>
                  <a:tcPr/>
                </a:tc>
                <a:tc>
                  <a:txBody>
                    <a:bodyPr/>
                    <a:lstStyle/>
                    <a:p>
                      <a:pPr algn="ctr" fontAlgn="ctr"/>
                      <a:r>
                        <a:rPr lang="en-US" sz="500" b="1" i="0" u="none" strike="noStrike">
                          <a:solidFill>
                            <a:srgbClr val="000000"/>
                          </a:solidFill>
                          <a:effectLst/>
                          <a:latin typeface="Arial" panose="020B0604020202020204" pitchFamily="34" charset="0"/>
                          <a:ea typeface="맑은 고딕" panose="020B0503020000020004" pitchFamily="50" charset="-127"/>
                        </a:rPr>
                        <a:t>VDDL2</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0.275</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0.218</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5038003"/>
                  </a:ext>
                </a:extLst>
              </a:tr>
              <a:tr h="113521">
                <a:tc vMerge="1">
                  <a:txBody>
                    <a:bodyPr/>
                    <a:lstStyle/>
                    <a:p>
                      <a:pPr latinLnBrk="1"/>
                      <a:endParaRPr lang="ko-KR" altLang="en-US"/>
                    </a:p>
                  </a:txBody>
                  <a:tcPr/>
                </a:tc>
                <a:tc>
                  <a:txBody>
                    <a:bodyPr/>
                    <a:lstStyle/>
                    <a:p>
                      <a:pPr algn="ctr" fontAlgn="ctr"/>
                      <a:r>
                        <a:rPr lang="en-US" sz="500" b="1" i="0" u="none" strike="noStrike">
                          <a:solidFill>
                            <a:srgbClr val="000000"/>
                          </a:solidFill>
                          <a:effectLst/>
                          <a:latin typeface="Arial" panose="020B0604020202020204" pitchFamily="34" charset="0"/>
                          <a:ea typeface="맑은 고딕" panose="020B0503020000020004" pitchFamily="50" charset="-127"/>
                        </a:rPr>
                        <a:t>VDDM</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0.417</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9C6500"/>
                          </a:solidFill>
                          <a:effectLst/>
                          <a:latin typeface="Arial" panose="020B0604020202020204" pitchFamily="34" charset="0"/>
                          <a:ea typeface="맑은 고딕" panose="020B0503020000020004" pitchFamily="50" charset="-127"/>
                        </a:rPr>
                        <a:t>short</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extLst>
                  <a:ext uri="{0D108BD9-81ED-4DB2-BD59-A6C34878D82A}">
                    <a16:rowId xmlns:a16="http://schemas.microsoft.com/office/drawing/2014/main" val="3909295758"/>
                  </a:ext>
                </a:extLst>
              </a:tr>
              <a:tr h="113521">
                <a:tc vMerge="1">
                  <a:txBody>
                    <a:bodyPr/>
                    <a:lstStyle/>
                    <a:p>
                      <a:pPr latinLnBrk="1"/>
                      <a:endParaRPr lang="ko-KR" altLang="en-US"/>
                    </a:p>
                  </a:txBody>
                  <a:tcPr/>
                </a:tc>
                <a:tc>
                  <a:txBody>
                    <a:bodyPr/>
                    <a:lstStyle/>
                    <a:p>
                      <a:pPr algn="ctr" fontAlgn="ctr"/>
                      <a:r>
                        <a:rPr lang="en-US" sz="500" b="1" i="0" u="none" strike="noStrike">
                          <a:solidFill>
                            <a:srgbClr val="000000"/>
                          </a:solidFill>
                          <a:effectLst/>
                          <a:latin typeface="Arial" panose="020B0604020202020204" pitchFamily="34" charset="0"/>
                          <a:ea typeface="맑은 고딕" panose="020B0503020000020004" pitchFamily="50" charset="-127"/>
                        </a:rPr>
                        <a:t>INCLK</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0.461</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0.452</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1146742"/>
                  </a:ext>
                </a:extLst>
              </a:tr>
              <a:tr h="113521">
                <a:tc vMerge="1">
                  <a:txBody>
                    <a:bodyPr/>
                    <a:lstStyle/>
                    <a:p>
                      <a:pPr latinLnBrk="1"/>
                      <a:endParaRPr lang="ko-KR" altLang="en-US"/>
                    </a:p>
                  </a:txBody>
                  <a:tcPr/>
                </a:tc>
                <a:tc>
                  <a:txBody>
                    <a:bodyPr/>
                    <a:lstStyle/>
                    <a:p>
                      <a:pPr algn="ctr" fontAlgn="ctr"/>
                      <a:r>
                        <a:rPr lang="en-US" sz="500" b="1" i="0" u="none" strike="noStrike">
                          <a:solidFill>
                            <a:srgbClr val="000000"/>
                          </a:solidFill>
                          <a:effectLst/>
                          <a:latin typeface="Arial" panose="020B0604020202020204" pitchFamily="34" charset="0"/>
                          <a:ea typeface="맑은 고딕" panose="020B0503020000020004" pitchFamily="50" charset="-127"/>
                        </a:rPr>
                        <a:t>STROBE</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0.492</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9C0006"/>
                          </a:solidFill>
                          <a:effectLst/>
                          <a:latin typeface="Arial" panose="020B0604020202020204" pitchFamily="34" charset="0"/>
                          <a:ea typeface="맑은 고딕" panose="020B0503020000020004" pitchFamily="50" charset="-127"/>
                        </a:rPr>
                        <a:t>open</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277899697"/>
                  </a:ext>
                </a:extLst>
              </a:tr>
              <a:tr h="113521">
                <a:tc vMerge="1">
                  <a:txBody>
                    <a:bodyPr/>
                    <a:lstStyle/>
                    <a:p>
                      <a:pPr latinLnBrk="1"/>
                      <a:endParaRPr lang="ko-KR" altLang="en-US"/>
                    </a:p>
                  </a:txBody>
                  <a:tcPr/>
                </a:tc>
                <a:tc>
                  <a:txBody>
                    <a:bodyPr/>
                    <a:lstStyle/>
                    <a:p>
                      <a:pPr algn="ctr" fontAlgn="ctr"/>
                      <a:r>
                        <a:rPr lang="en-US" sz="500" b="1" i="0" u="none" strike="noStrike">
                          <a:solidFill>
                            <a:srgbClr val="000000"/>
                          </a:solidFill>
                          <a:effectLst/>
                          <a:latin typeface="Arial" panose="020B0604020202020204" pitchFamily="34" charset="0"/>
                          <a:ea typeface="맑은 고딕" panose="020B0503020000020004" pitchFamily="50" charset="-127"/>
                        </a:rPr>
                        <a:t>PWDN</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0.487</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9C0006"/>
                          </a:solidFill>
                          <a:effectLst/>
                          <a:latin typeface="Arial" panose="020B0604020202020204" pitchFamily="34" charset="0"/>
                          <a:ea typeface="맑은 고딕" panose="020B0503020000020004" pitchFamily="50" charset="-127"/>
                        </a:rPr>
                        <a:t>open</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268921666"/>
                  </a:ext>
                </a:extLst>
              </a:tr>
              <a:tr h="113521">
                <a:tc vMerge="1">
                  <a:txBody>
                    <a:bodyPr/>
                    <a:lstStyle/>
                    <a:p>
                      <a:pPr latinLnBrk="1"/>
                      <a:endParaRPr lang="ko-KR" altLang="en-US"/>
                    </a:p>
                  </a:txBody>
                  <a:tcPr/>
                </a:tc>
                <a:tc>
                  <a:txBody>
                    <a:bodyPr/>
                    <a:lstStyle/>
                    <a:p>
                      <a:pPr algn="ctr" fontAlgn="ctr"/>
                      <a:r>
                        <a:rPr lang="en-US" sz="500" b="1" i="0" u="none" strike="noStrike">
                          <a:solidFill>
                            <a:srgbClr val="000000"/>
                          </a:solidFill>
                          <a:effectLst/>
                          <a:latin typeface="Arial" panose="020B0604020202020204" pitchFamily="34" charset="0"/>
                          <a:ea typeface="맑은 고딕" panose="020B0503020000020004" pitchFamily="50" charset="-127"/>
                        </a:rPr>
                        <a:t>SYNC</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0.485</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9C0006"/>
                          </a:solidFill>
                          <a:effectLst/>
                          <a:latin typeface="Arial" panose="020B0604020202020204" pitchFamily="34" charset="0"/>
                          <a:ea typeface="맑은 고딕" panose="020B0503020000020004" pitchFamily="50" charset="-127"/>
                        </a:rPr>
                        <a:t>open</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245507088"/>
                  </a:ext>
                </a:extLst>
              </a:tr>
              <a:tr h="113521">
                <a:tc vMerge="1">
                  <a:txBody>
                    <a:bodyPr/>
                    <a:lstStyle/>
                    <a:p>
                      <a:pPr latinLnBrk="1"/>
                      <a:endParaRPr lang="ko-KR" altLang="en-US"/>
                    </a:p>
                  </a:txBody>
                  <a:tcPr/>
                </a:tc>
                <a:tc>
                  <a:txBody>
                    <a:bodyPr/>
                    <a:lstStyle/>
                    <a:p>
                      <a:pPr algn="ctr" fontAlgn="ctr"/>
                      <a:r>
                        <a:rPr lang="en-US" sz="500" b="1" i="0" u="none" strike="noStrike">
                          <a:solidFill>
                            <a:srgbClr val="000000"/>
                          </a:solidFill>
                          <a:effectLst/>
                          <a:latin typeface="Arial" panose="020B0604020202020204" pitchFamily="34" charset="0"/>
                          <a:ea typeface="맑은 고딕" panose="020B0503020000020004" pitchFamily="50" charset="-127"/>
                        </a:rPr>
                        <a:t>AUX</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0.313</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0.299</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3080409"/>
                  </a:ext>
                </a:extLst>
              </a:tr>
              <a:tr h="113521">
                <a:tc>
                  <a:txBody>
                    <a:bodyPr/>
                    <a:lstStyle/>
                    <a:p>
                      <a:pPr algn="ctr" fontAlgn="t"/>
                      <a:r>
                        <a:rPr lang="en-US" sz="500" b="1" i="0" u="none" strike="noStrike">
                          <a:solidFill>
                            <a:srgbClr val="000000"/>
                          </a:solidFill>
                          <a:effectLst/>
                          <a:latin typeface="Arial" panose="020B0604020202020204" pitchFamily="34" charset="0"/>
                          <a:ea typeface="맑은 고딕" panose="020B0503020000020004" pitchFamily="50" charset="-127"/>
                        </a:rPr>
                        <a:t>Base : AFGND</a:t>
                      </a:r>
                    </a:p>
                  </a:txBody>
                  <a:tcPr marL="3915" marR="3915" marT="391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500" b="1" i="0" u="none" strike="noStrike">
                          <a:solidFill>
                            <a:srgbClr val="000000"/>
                          </a:solidFill>
                          <a:effectLst/>
                          <a:latin typeface="Arial" panose="020B0604020202020204" pitchFamily="34" charset="0"/>
                          <a:ea typeface="맑은 고딕" panose="020B0503020000020004" pitchFamily="50" charset="-127"/>
                        </a:rPr>
                        <a:t>AFVDD</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0.455</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0.450</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0865778"/>
                  </a:ext>
                </a:extLst>
              </a:tr>
              <a:tr h="113521">
                <a:tc>
                  <a:txBody>
                    <a:bodyPr/>
                    <a:lstStyle/>
                    <a:p>
                      <a:pPr algn="ctr" fontAlgn="ctr"/>
                      <a:r>
                        <a:rPr lang="en-US" sz="500" b="1" i="0" u="none" strike="noStrike">
                          <a:solidFill>
                            <a:srgbClr val="000000"/>
                          </a:solidFill>
                          <a:effectLst/>
                          <a:latin typeface="Arial" panose="020B0604020202020204" pitchFamily="34" charset="0"/>
                          <a:ea typeface="맑은 고딕" panose="020B0503020000020004" pitchFamily="50" charset="-127"/>
                        </a:rPr>
                        <a:t>Base : AGND</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500" b="1" i="0" u="none" strike="noStrike" dirty="0">
                          <a:solidFill>
                            <a:srgbClr val="000000"/>
                          </a:solidFill>
                          <a:effectLst/>
                          <a:latin typeface="Arial" panose="020B0604020202020204" pitchFamily="34" charset="0"/>
                          <a:ea typeface="맑은 고딕" panose="020B0503020000020004" pitchFamily="50" charset="-127"/>
                        </a:rPr>
                        <a:t>VDDH1</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0.502</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9C0006"/>
                          </a:solidFill>
                          <a:effectLst/>
                          <a:latin typeface="Arial" panose="020B0604020202020204" pitchFamily="34" charset="0"/>
                          <a:ea typeface="맑은 고딕" panose="020B0503020000020004" pitchFamily="50" charset="-127"/>
                        </a:rPr>
                        <a:t>open</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2312002130"/>
                  </a:ext>
                </a:extLst>
              </a:tr>
              <a:tr h="113521">
                <a:tc>
                  <a:txBody>
                    <a:bodyPr/>
                    <a:lstStyle/>
                    <a:p>
                      <a:pPr algn="ctr" fontAlgn="ctr"/>
                      <a:r>
                        <a:rPr lang="ko-KR" altLang="en-US" sz="500" b="1" i="0" u="none" strike="noStrike">
                          <a:solidFill>
                            <a:srgbClr val="000000"/>
                          </a:solidFill>
                          <a:effectLst/>
                          <a:latin typeface="Arial" panose="020B0604020202020204" pitchFamily="34" charset="0"/>
                          <a:ea typeface="맑은 고딕" panose="020B0503020000020004" pitchFamily="50" charset="-127"/>
                        </a:rPr>
                        <a:t>　</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600" b="1" i="0" u="none" strike="noStrike" dirty="0">
                          <a:solidFill>
                            <a:srgbClr val="000000"/>
                          </a:solidFill>
                          <a:effectLst/>
                          <a:latin typeface="맑은 고딕" panose="020B0503020000020004" pitchFamily="50" charset="-127"/>
                          <a:ea typeface="맑은 고딕" panose="020B0503020000020004" pitchFamily="50" charset="-127"/>
                        </a:rPr>
                        <a:t>VDDH2</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0.529</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0.505</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0296130"/>
                  </a:ext>
                </a:extLst>
              </a:tr>
              <a:tr h="113521">
                <a:tc gridSpan="3">
                  <a:txBody>
                    <a:bodyPr/>
                    <a:lstStyle/>
                    <a:p>
                      <a:pPr algn="ctr" fontAlgn="ctr"/>
                      <a:r>
                        <a:rPr lang="en-US" sz="500" b="1" i="0" u="none" strike="noStrike" dirty="0">
                          <a:solidFill>
                            <a:srgbClr val="FFFFFF"/>
                          </a:solidFill>
                          <a:effectLst/>
                          <a:latin typeface="Arial" panose="020B0604020202020204" pitchFamily="34" charset="0"/>
                          <a:ea typeface="맑은 고딕" panose="020B0503020000020004" pitchFamily="50" charset="-127"/>
                        </a:rPr>
                        <a:t>Result</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600" b="1" i="0" u="none" strike="noStrike" dirty="0">
                          <a:solidFill>
                            <a:srgbClr val="FF0000"/>
                          </a:solidFill>
                          <a:effectLst/>
                          <a:latin typeface="Arial" panose="020B0604020202020204" pitchFamily="34" charset="0"/>
                          <a:ea typeface="맑은 고딕" panose="020B0503020000020004" pitchFamily="50" charset="-127"/>
                        </a:rPr>
                        <a:t>Fail</a:t>
                      </a:r>
                    </a:p>
                  </a:txBody>
                  <a:tcPr marL="3915" marR="3915" marT="39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47342771"/>
                  </a:ext>
                </a:extLst>
              </a:tr>
            </a:tbl>
          </a:graphicData>
        </a:graphic>
      </p:graphicFrame>
      <p:pic>
        <p:nvPicPr>
          <p:cNvPr id="7" name="그림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0790" y="2128392"/>
            <a:ext cx="1661154" cy="2753488"/>
          </a:xfrm>
          <a:prstGeom prst="rect">
            <a:avLst/>
          </a:prstGeom>
        </p:spPr>
      </p:pic>
      <p:pic>
        <p:nvPicPr>
          <p:cNvPr id="8" name="그림 7"/>
          <p:cNvPicPr>
            <a:picLocks noChangeAspect="1"/>
          </p:cNvPicPr>
          <p:nvPr/>
        </p:nvPicPr>
        <p:blipFill>
          <a:blip r:embed="rId6"/>
          <a:stretch>
            <a:fillRect/>
          </a:stretch>
        </p:blipFill>
        <p:spPr>
          <a:xfrm>
            <a:off x="8165831" y="2128392"/>
            <a:ext cx="2855696" cy="1806898"/>
          </a:xfrm>
          <a:prstGeom prst="rect">
            <a:avLst/>
          </a:prstGeom>
          <a:ln w="9525">
            <a:solidFill>
              <a:srgbClr val="404040"/>
            </a:solidFill>
          </a:ln>
        </p:spPr>
      </p:pic>
      <p:pic>
        <p:nvPicPr>
          <p:cNvPr id="14" name="그림 13"/>
          <p:cNvPicPr>
            <a:picLocks noChangeAspect="1"/>
          </p:cNvPicPr>
          <p:nvPr/>
        </p:nvPicPr>
        <p:blipFill>
          <a:blip r:embed="rId7"/>
          <a:stretch>
            <a:fillRect/>
          </a:stretch>
        </p:blipFill>
        <p:spPr>
          <a:xfrm>
            <a:off x="8162122" y="4015690"/>
            <a:ext cx="2859405" cy="1995229"/>
          </a:xfrm>
          <a:prstGeom prst="rect">
            <a:avLst/>
          </a:prstGeom>
          <a:ln>
            <a:solidFill>
              <a:srgbClr val="404040"/>
            </a:solidFill>
          </a:ln>
        </p:spPr>
      </p:pic>
      <p:sp>
        <p:nvSpPr>
          <p:cNvPr id="23" name="타원 22"/>
          <p:cNvSpPr/>
          <p:nvPr/>
        </p:nvSpPr>
        <p:spPr>
          <a:xfrm>
            <a:off x="1633348" y="3510280"/>
            <a:ext cx="1168687" cy="174541"/>
          </a:xfrm>
          <a:prstGeom prst="ellipse">
            <a:avLst/>
          </a:prstGeom>
          <a:noFill/>
          <a:ln w="2540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직선 화살표 연결선 2"/>
          <p:cNvCxnSpPr/>
          <p:nvPr/>
        </p:nvCxnSpPr>
        <p:spPr>
          <a:xfrm flipH="1" flipV="1">
            <a:off x="4654390" y="3134361"/>
            <a:ext cx="318930" cy="370774"/>
          </a:xfrm>
          <a:prstGeom prst="straightConnector1">
            <a:avLst/>
          </a:prstGeom>
          <a:ln w="38100">
            <a:solidFill>
              <a:srgbClr val="C7004C"/>
            </a:solidFill>
            <a:tailEnd type="stealth" w="lg" len="lg"/>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881880" y="3455863"/>
            <a:ext cx="670085" cy="307777"/>
          </a:xfrm>
          <a:prstGeom prst="rect">
            <a:avLst/>
          </a:prstGeom>
          <a:noFill/>
        </p:spPr>
        <p:txBody>
          <a:bodyPr wrap="square" rtlCol="0">
            <a:spAutoFit/>
          </a:bodyPr>
          <a:lstStyle/>
          <a:p>
            <a:r>
              <a:rPr lang="en-US" altLang="ko-KR" sz="1400" b="1" dirty="0">
                <a:solidFill>
                  <a:srgbClr val="C7004C"/>
                </a:solidFill>
              </a:rPr>
              <a:t>Point </a:t>
            </a:r>
            <a:endParaRPr lang="ko-KR" altLang="en-US" sz="1400" b="1" dirty="0">
              <a:solidFill>
                <a:srgbClr val="C7004C"/>
              </a:solidFill>
            </a:endParaRPr>
          </a:p>
        </p:txBody>
      </p:sp>
      <p:sp>
        <p:nvSpPr>
          <p:cNvPr id="39" name="TextBox 38">
            <a:extLst>
              <a:ext uri="{FF2B5EF4-FFF2-40B4-BE49-F238E27FC236}">
                <a16:creationId xmlns:a16="http://schemas.microsoft.com/office/drawing/2014/main" id="{4F02C6C1-344C-4C9D-9CF3-AF7848EEF22A}"/>
              </a:ext>
            </a:extLst>
          </p:cNvPr>
          <p:cNvSpPr txBox="1"/>
          <p:nvPr/>
        </p:nvSpPr>
        <p:spPr>
          <a:xfrm>
            <a:off x="6339261" y="1859423"/>
            <a:ext cx="859099" cy="276999"/>
          </a:xfrm>
          <a:prstGeom prst="rect">
            <a:avLst/>
          </a:prstGeom>
          <a:noFill/>
        </p:spPr>
        <p:txBody>
          <a:bodyPr wrap="square" rtlCol="0">
            <a:spAutoFit/>
          </a:bodyPr>
          <a:lstStyle/>
          <a:p>
            <a:r>
              <a:rPr lang="en-US" altLang="ko-KR" sz="1200" b="1" dirty="0">
                <a:solidFill>
                  <a:srgbClr val="404040"/>
                </a:solidFill>
              </a:rPr>
              <a:t>Open case</a:t>
            </a:r>
            <a:r>
              <a:rPr lang="ko-KR" altLang="en-US" sz="1200" b="1" dirty="0">
                <a:solidFill>
                  <a:srgbClr val="404040"/>
                </a:solidFill>
              </a:rPr>
              <a:t> </a:t>
            </a:r>
          </a:p>
        </p:txBody>
      </p:sp>
      <p:sp>
        <p:nvSpPr>
          <p:cNvPr id="40" name="타원 39"/>
          <p:cNvSpPr/>
          <p:nvPr/>
        </p:nvSpPr>
        <p:spPr>
          <a:xfrm>
            <a:off x="6779388" y="4505960"/>
            <a:ext cx="1382734" cy="2895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4F02C6C1-344C-4C9D-9CF3-AF7848EEF22A}"/>
              </a:ext>
            </a:extLst>
          </p:cNvPr>
          <p:cNvSpPr txBox="1"/>
          <p:nvPr/>
        </p:nvSpPr>
        <p:spPr>
          <a:xfrm>
            <a:off x="5009527" y="1859424"/>
            <a:ext cx="871833" cy="276999"/>
          </a:xfrm>
          <a:prstGeom prst="rect">
            <a:avLst/>
          </a:prstGeom>
          <a:noFill/>
        </p:spPr>
        <p:txBody>
          <a:bodyPr wrap="square" rtlCol="0">
            <a:spAutoFit/>
          </a:bodyPr>
          <a:lstStyle/>
          <a:p>
            <a:r>
              <a:rPr lang="en-US" altLang="ko-KR" sz="1200" b="1" dirty="0">
                <a:solidFill>
                  <a:srgbClr val="404040"/>
                </a:solidFill>
              </a:rPr>
              <a:t>Short case</a:t>
            </a:r>
            <a:r>
              <a:rPr lang="ko-KR" altLang="en-US" sz="1200" b="1" dirty="0">
                <a:solidFill>
                  <a:srgbClr val="404040"/>
                </a:solidFill>
              </a:rPr>
              <a:t> </a:t>
            </a:r>
          </a:p>
        </p:txBody>
      </p:sp>
      <p:sp>
        <p:nvSpPr>
          <p:cNvPr id="42" name="TextBox 41"/>
          <p:cNvSpPr txBox="1"/>
          <p:nvPr/>
        </p:nvSpPr>
        <p:spPr>
          <a:xfrm>
            <a:off x="10458913" y="1906296"/>
            <a:ext cx="656501" cy="230832"/>
          </a:xfrm>
          <a:prstGeom prst="rect">
            <a:avLst/>
          </a:prstGeom>
          <a:noFill/>
        </p:spPr>
        <p:txBody>
          <a:bodyPr wrap="square" rtlCol="0">
            <a:spAutoFit/>
          </a:bodyPr>
          <a:lstStyle/>
          <a:p>
            <a:r>
              <a:rPr lang="en-US" altLang="ko-KR" sz="900" dirty="0"/>
              <a:t>[Example]</a:t>
            </a:r>
            <a:endParaRPr lang="ko-KR" altLang="en-US" sz="900" dirty="0"/>
          </a:p>
        </p:txBody>
      </p:sp>
    </p:spTree>
    <p:extLst>
      <p:ext uri="{BB962C8B-B14F-4D97-AF65-F5344CB8AC3E}">
        <p14:creationId xmlns:p14="http://schemas.microsoft.com/office/powerpoint/2010/main" val="1891187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DAC38029-99DC-4C19-9FCA-F483470D82CE}"/>
              </a:ext>
            </a:extLst>
          </p:cNvPr>
          <p:cNvSpPr/>
          <p:nvPr/>
        </p:nvSpPr>
        <p:spPr>
          <a:xfrm>
            <a:off x="366712" y="1088136"/>
            <a:ext cx="11458574" cy="5767088"/>
          </a:xfrm>
          <a:prstGeom prst="rect">
            <a:avLst/>
          </a:prstGeom>
          <a:solidFill>
            <a:schemeClr val="bg1"/>
          </a:solidFill>
          <a:ln>
            <a:noFill/>
          </a:ln>
          <a:effectLst>
            <a:outerShdw dist="12700" dir="16200000" rotWithShape="0">
              <a:srgbClr val="C7004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prstClr val="white"/>
                </a:solidFill>
              </a:rPr>
              <a:t>주</a:t>
            </a:r>
          </a:p>
        </p:txBody>
      </p:sp>
      <p:sp>
        <p:nvSpPr>
          <p:cNvPr id="8" name="사각형: 둥근 모서리 7">
            <a:extLst>
              <a:ext uri="{FF2B5EF4-FFF2-40B4-BE49-F238E27FC236}">
                <a16:creationId xmlns:a16="http://schemas.microsoft.com/office/drawing/2014/main" id="{758C43F8-CFD9-44F3-B9D7-2668FDECBDAD}"/>
              </a:ext>
            </a:extLst>
          </p:cNvPr>
          <p:cNvSpPr/>
          <p:nvPr/>
        </p:nvSpPr>
        <p:spPr>
          <a:xfrm>
            <a:off x="5400675" y="942249"/>
            <a:ext cx="1390649" cy="282575"/>
          </a:xfrm>
          <a:prstGeom prst="roundRect">
            <a:avLst>
              <a:gd name="adj" fmla="val 50000"/>
            </a:avLst>
          </a:pr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ko-KR" sz="900" dirty="0">
              <a:solidFill>
                <a:prstClr val="white"/>
              </a:solidFill>
            </a:endParaRPr>
          </a:p>
        </p:txBody>
      </p:sp>
      <p:sp>
        <p:nvSpPr>
          <p:cNvPr id="17" name="직사각형 16">
            <a:extLst>
              <a:ext uri="{FF2B5EF4-FFF2-40B4-BE49-F238E27FC236}">
                <a16:creationId xmlns:a16="http://schemas.microsoft.com/office/drawing/2014/main" id="{A24BCB38-9EA5-4B60-B435-9CAC36A4901D}"/>
              </a:ext>
            </a:extLst>
          </p:cNvPr>
          <p:cNvSpPr/>
          <p:nvPr/>
        </p:nvSpPr>
        <p:spPr>
          <a:xfrm>
            <a:off x="1497521" y="46300"/>
            <a:ext cx="9196956" cy="837217"/>
          </a:xfrm>
          <a:prstGeom prst="rect">
            <a:avLst/>
          </a:prstGeom>
        </p:spPr>
        <p:txBody>
          <a:bodyPr wrap="square">
            <a:spAutoFit/>
          </a:bodyPr>
          <a:lstStyle/>
          <a:p>
            <a:pPr algn="ctr" latinLnBrk="0">
              <a:lnSpc>
                <a:spcPct val="150000"/>
              </a:lnSpc>
              <a:defRPr/>
            </a:pPr>
            <a:r>
              <a:rPr lang="en-US" altLang="ko-KR" sz="3600" b="1" kern="0" dirty="0">
                <a:solidFill>
                  <a:srgbClr val="C7004C"/>
                </a:solidFill>
                <a:latin typeface="Arial Black" panose="020B0A04020102020204" pitchFamily="34" charset="0"/>
                <a:ea typeface="배달의민족 도현" panose="020B0600000101010101" pitchFamily="50" charset="-127"/>
              </a:rPr>
              <a:t>Project</a:t>
            </a:r>
            <a:r>
              <a:rPr lang="en-US" altLang="ko-KR" sz="3600" b="1" kern="0" dirty="0">
                <a:solidFill>
                  <a:prstClr val="black">
                    <a:lumMod val="75000"/>
                    <a:lumOff val="25000"/>
                  </a:prstClr>
                </a:solidFill>
                <a:latin typeface="Arial Black" panose="020B0A04020102020204" pitchFamily="34" charset="0"/>
                <a:ea typeface="배달의민족 도현" panose="020B0600000101010101" pitchFamily="50" charset="-127"/>
              </a:rPr>
              <a:t> Conclusion</a:t>
            </a:r>
            <a:endParaRPr lang="en-US" altLang="ko-KR" sz="3600" b="1" kern="0" dirty="0">
              <a:solidFill>
                <a:srgbClr val="4D4D4D"/>
              </a:solidFill>
              <a:latin typeface="Arial Black" panose="020B0A04020102020204" pitchFamily="34" charset="0"/>
              <a:ea typeface="배달의민족 도현" panose="020B0600000101010101" pitchFamily="50" charset="-127"/>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6395" y="6489432"/>
            <a:ext cx="1508891" cy="365792"/>
          </a:xfrm>
          <a:prstGeom prst="rect">
            <a:avLst/>
          </a:prstGeom>
        </p:spPr>
      </p:pic>
      <p:sp>
        <p:nvSpPr>
          <p:cNvPr id="7" name="눈물 방울 6"/>
          <p:cNvSpPr/>
          <p:nvPr/>
        </p:nvSpPr>
        <p:spPr>
          <a:xfrm rot="5400000">
            <a:off x="2283367" y="2175040"/>
            <a:ext cx="2211514" cy="2211514"/>
          </a:xfrm>
          <a:prstGeom prst="teardrop">
            <a:avLst/>
          </a:prstGeom>
          <a:solidFill>
            <a:srgbClr val="D3D3D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2270334" y="2894462"/>
            <a:ext cx="2241395" cy="1295868"/>
          </a:xfrm>
          <a:prstGeom prst="rect">
            <a:avLst/>
          </a:prstGeom>
          <a:noFill/>
        </p:spPr>
        <p:txBody>
          <a:bodyPr wrap="square" rtlCol="0">
            <a:spAutoFit/>
          </a:bodyPr>
          <a:lstStyle/>
          <a:p>
            <a:pPr algn="ctr">
              <a:lnSpc>
                <a:spcPct val="150000"/>
              </a:lnSpc>
            </a:pPr>
            <a:r>
              <a:rPr lang="en-US" altLang="ko-KR" b="1" dirty="0">
                <a:solidFill>
                  <a:srgbClr val="404040"/>
                </a:solidFill>
              </a:rPr>
              <a:t>Board </a:t>
            </a:r>
            <a:r>
              <a:rPr lang="ko-KR" altLang="en-US" b="1" dirty="0">
                <a:solidFill>
                  <a:srgbClr val="404040"/>
                </a:solidFill>
              </a:rPr>
              <a:t>설계</a:t>
            </a:r>
            <a:r>
              <a:rPr lang="en-US" altLang="ko-KR" b="1" dirty="0">
                <a:solidFill>
                  <a:srgbClr val="404040"/>
                </a:solidFill>
              </a:rPr>
              <a:t>, </a:t>
            </a:r>
            <a:r>
              <a:rPr lang="ko-KR" altLang="en-US" b="1" dirty="0">
                <a:solidFill>
                  <a:srgbClr val="404040"/>
                </a:solidFill>
              </a:rPr>
              <a:t>해석</a:t>
            </a:r>
            <a:endParaRPr lang="en-US" altLang="ko-KR" b="1" dirty="0">
              <a:solidFill>
                <a:srgbClr val="404040"/>
              </a:solidFill>
            </a:endParaRPr>
          </a:p>
          <a:p>
            <a:pPr algn="ctr">
              <a:lnSpc>
                <a:spcPct val="150000"/>
              </a:lnSpc>
            </a:pPr>
            <a:r>
              <a:rPr lang="en-US" altLang="ko-KR" b="1" dirty="0">
                <a:solidFill>
                  <a:srgbClr val="404040"/>
                </a:solidFill>
              </a:rPr>
              <a:t>Tool </a:t>
            </a:r>
            <a:r>
              <a:rPr lang="ko-KR" altLang="en-US" b="1" dirty="0">
                <a:solidFill>
                  <a:srgbClr val="404040"/>
                </a:solidFill>
              </a:rPr>
              <a:t>사용 숙달</a:t>
            </a:r>
            <a:r>
              <a:rPr lang="en-US" altLang="ko-KR" b="1" dirty="0">
                <a:solidFill>
                  <a:srgbClr val="404040"/>
                </a:solidFill>
              </a:rPr>
              <a:t> </a:t>
            </a:r>
          </a:p>
          <a:p>
            <a:pPr algn="ctr">
              <a:lnSpc>
                <a:spcPct val="150000"/>
              </a:lnSpc>
            </a:pPr>
            <a:endParaRPr lang="ko-KR" altLang="en-US" b="1" dirty="0">
              <a:solidFill>
                <a:srgbClr val="404040"/>
              </a:solidFill>
            </a:endParaRPr>
          </a:p>
        </p:txBody>
      </p:sp>
      <p:sp>
        <p:nvSpPr>
          <p:cNvPr id="19" name="눈물 방울 18"/>
          <p:cNvSpPr/>
          <p:nvPr/>
        </p:nvSpPr>
        <p:spPr>
          <a:xfrm rot="8100000">
            <a:off x="5003216" y="1482050"/>
            <a:ext cx="2185565" cy="2185565"/>
          </a:xfrm>
          <a:prstGeom prst="teardrop">
            <a:avLst/>
          </a:prstGeom>
          <a:solidFill>
            <a:srgbClr val="FF65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눈물 방울 19"/>
          <p:cNvSpPr/>
          <p:nvPr/>
        </p:nvSpPr>
        <p:spPr>
          <a:xfrm rot="10800000">
            <a:off x="7736312" y="2129851"/>
            <a:ext cx="2256703" cy="2256703"/>
          </a:xfrm>
          <a:prstGeom prst="teardrop">
            <a:avLst/>
          </a:prstGeom>
          <a:solidFill>
            <a:srgbClr val="4D4D4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4979958" y="1966787"/>
            <a:ext cx="2241395" cy="1711366"/>
          </a:xfrm>
          <a:prstGeom prst="rect">
            <a:avLst/>
          </a:prstGeom>
          <a:noFill/>
        </p:spPr>
        <p:txBody>
          <a:bodyPr wrap="square" rtlCol="0">
            <a:spAutoFit/>
          </a:bodyPr>
          <a:lstStyle/>
          <a:p>
            <a:pPr algn="ctr">
              <a:lnSpc>
                <a:spcPct val="150000"/>
              </a:lnSpc>
            </a:pPr>
            <a:r>
              <a:rPr lang="en-US" altLang="ko-KR" b="1" dirty="0">
                <a:solidFill>
                  <a:srgbClr val="404040"/>
                </a:solidFill>
              </a:rPr>
              <a:t>CM Module </a:t>
            </a:r>
            <a:r>
              <a:rPr lang="ko-KR" altLang="en-US" b="1" dirty="0">
                <a:solidFill>
                  <a:srgbClr val="404040"/>
                </a:solidFill>
              </a:rPr>
              <a:t>구조</a:t>
            </a:r>
            <a:endParaRPr lang="en-US" altLang="ko-KR" b="1" dirty="0">
              <a:solidFill>
                <a:srgbClr val="404040"/>
              </a:solidFill>
            </a:endParaRPr>
          </a:p>
          <a:p>
            <a:pPr algn="ctr">
              <a:lnSpc>
                <a:spcPct val="150000"/>
              </a:lnSpc>
            </a:pPr>
            <a:r>
              <a:rPr lang="en-US" altLang="ko-KR" b="1" dirty="0">
                <a:solidFill>
                  <a:srgbClr val="404040"/>
                </a:solidFill>
              </a:rPr>
              <a:t>Line Test</a:t>
            </a:r>
          </a:p>
          <a:p>
            <a:pPr algn="ctr">
              <a:lnSpc>
                <a:spcPct val="150000"/>
              </a:lnSpc>
            </a:pPr>
            <a:r>
              <a:rPr lang="en-US" altLang="ko-KR" b="1" dirty="0">
                <a:solidFill>
                  <a:srgbClr val="404040"/>
                </a:solidFill>
              </a:rPr>
              <a:t>Failure Analysis </a:t>
            </a:r>
          </a:p>
          <a:p>
            <a:pPr algn="ctr">
              <a:lnSpc>
                <a:spcPct val="150000"/>
              </a:lnSpc>
            </a:pPr>
            <a:endParaRPr lang="ko-KR" altLang="en-US" b="1" dirty="0">
              <a:solidFill>
                <a:srgbClr val="404040"/>
              </a:solidFill>
            </a:endParaRPr>
          </a:p>
        </p:txBody>
      </p:sp>
      <p:sp>
        <p:nvSpPr>
          <p:cNvPr id="15" name="TextBox 14"/>
          <p:cNvSpPr txBox="1"/>
          <p:nvPr/>
        </p:nvSpPr>
        <p:spPr>
          <a:xfrm>
            <a:off x="8039021" y="2574832"/>
            <a:ext cx="1651283" cy="1338828"/>
          </a:xfrm>
          <a:prstGeom prst="rect">
            <a:avLst/>
          </a:prstGeom>
          <a:noFill/>
        </p:spPr>
        <p:txBody>
          <a:bodyPr wrap="square" rtlCol="0">
            <a:spAutoFit/>
          </a:bodyPr>
          <a:lstStyle/>
          <a:p>
            <a:pPr algn="ctr">
              <a:lnSpc>
                <a:spcPct val="150000"/>
              </a:lnSpc>
            </a:pPr>
            <a:r>
              <a:rPr lang="en-US" altLang="ko-KR" b="1" dirty="0" err="1">
                <a:solidFill>
                  <a:schemeClr val="bg1"/>
                </a:solidFill>
              </a:rPr>
              <a:t>Innotek</a:t>
            </a:r>
            <a:r>
              <a:rPr lang="en-US" altLang="ko-KR" b="1" dirty="0">
                <a:solidFill>
                  <a:schemeClr val="bg1"/>
                </a:solidFill>
              </a:rPr>
              <a:t> </a:t>
            </a:r>
          </a:p>
          <a:p>
            <a:pPr algn="ctr">
              <a:lnSpc>
                <a:spcPct val="150000"/>
              </a:lnSpc>
            </a:pPr>
            <a:r>
              <a:rPr lang="ko-KR" altLang="en-US" b="1" dirty="0">
                <a:solidFill>
                  <a:schemeClr val="bg1"/>
                </a:solidFill>
              </a:rPr>
              <a:t>회사 생활</a:t>
            </a:r>
            <a:endParaRPr lang="en-US" altLang="ko-KR" b="1" dirty="0">
              <a:solidFill>
                <a:schemeClr val="bg1"/>
              </a:solidFill>
            </a:endParaRPr>
          </a:p>
          <a:p>
            <a:pPr algn="ctr">
              <a:lnSpc>
                <a:spcPct val="150000"/>
              </a:lnSpc>
            </a:pPr>
            <a:r>
              <a:rPr lang="ko-KR" altLang="en-US" b="1" dirty="0">
                <a:solidFill>
                  <a:schemeClr val="bg1"/>
                </a:solidFill>
              </a:rPr>
              <a:t>업무 중요점</a:t>
            </a:r>
            <a:endParaRPr lang="en-US" altLang="ko-KR" b="1" dirty="0">
              <a:solidFill>
                <a:schemeClr val="bg1"/>
              </a:solidFill>
            </a:endParaRPr>
          </a:p>
        </p:txBody>
      </p:sp>
      <p:sp>
        <p:nvSpPr>
          <p:cNvPr id="13" name="현 12"/>
          <p:cNvSpPr/>
          <p:nvPr/>
        </p:nvSpPr>
        <p:spPr>
          <a:xfrm rot="8373161">
            <a:off x="4333989" y="4616323"/>
            <a:ext cx="3524017" cy="3605246"/>
          </a:xfrm>
          <a:prstGeom prst="chord">
            <a:avLst>
              <a:gd name="adj1" fmla="val 2700000"/>
              <a:gd name="adj2" fmla="val 12910614"/>
            </a:avLst>
          </a:prstGeom>
          <a:solidFill>
            <a:srgbClr val="C7004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4833987" y="4962055"/>
            <a:ext cx="2524019" cy="1200329"/>
          </a:xfrm>
          <a:prstGeom prst="rect">
            <a:avLst/>
          </a:prstGeom>
          <a:noFill/>
        </p:spPr>
        <p:txBody>
          <a:bodyPr wrap="square" rtlCol="0">
            <a:spAutoFit/>
          </a:bodyPr>
          <a:lstStyle/>
          <a:p>
            <a:pPr algn="ctr">
              <a:lnSpc>
                <a:spcPct val="150000"/>
              </a:lnSpc>
            </a:pPr>
            <a:r>
              <a:rPr lang="ko-KR" altLang="en-US" sz="2400" b="1" dirty="0">
                <a:solidFill>
                  <a:schemeClr val="bg1"/>
                </a:solidFill>
                <a:latin typeface="맑은 고딕" panose="020B0503020000020004" pitchFamily="50" charset="-127"/>
                <a:ea typeface="맑은 고딕" panose="020B0503020000020004" pitchFamily="50" charset="-127"/>
              </a:rPr>
              <a:t>회로 업무 이해</a:t>
            </a:r>
            <a:endParaRPr lang="en-US" altLang="ko-KR" sz="2400" b="1" dirty="0">
              <a:solidFill>
                <a:schemeClr val="bg1"/>
              </a:solidFill>
              <a:latin typeface="맑은 고딕" panose="020B0503020000020004" pitchFamily="50" charset="-127"/>
              <a:ea typeface="맑은 고딕" panose="020B0503020000020004" pitchFamily="50" charset="-127"/>
            </a:endParaRPr>
          </a:p>
          <a:p>
            <a:pPr algn="ctr">
              <a:lnSpc>
                <a:spcPct val="150000"/>
              </a:lnSpc>
            </a:pPr>
            <a:r>
              <a:rPr lang="ko-KR" altLang="en-US" sz="2400" b="1" dirty="0">
                <a:solidFill>
                  <a:schemeClr val="bg1"/>
                </a:solidFill>
                <a:latin typeface="맑은 고딕" panose="020B0503020000020004" pitchFamily="50" charset="-127"/>
                <a:ea typeface="맑은 고딕" panose="020B0503020000020004" pitchFamily="50" charset="-127"/>
              </a:rPr>
              <a:t>실무 역량</a:t>
            </a:r>
            <a:endParaRPr lang="en-US" altLang="ko-KR" sz="2400" b="1" dirty="0">
              <a:solidFill>
                <a:schemeClr val="bg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414719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7004C"/>
        </a:solidFill>
        <a:effectLst/>
      </p:bgPr>
    </p:bg>
    <p:spTree>
      <p:nvGrpSpPr>
        <p:cNvPr id="1" name=""/>
        <p:cNvGrpSpPr/>
        <p:nvPr/>
      </p:nvGrpSpPr>
      <p:grpSpPr>
        <a:xfrm>
          <a:off x="0" y="0"/>
          <a:ext cx="0" cy="0"/>
          <a:chOff x="0" y="0"/>
          <a:chExt cx="0" cy="0"/>
        </a:xfrm>
      </p:grpSpPr>
      <p:sp>
        <p:nvSpPr>
          <p:cNvPr id="3" name="TextBox 2"/>
          <p:cNvSpPr txBox="1"/>
          <p:nvPr/>
        </p:nvSpPr>
        <p:spPr>
          <a:xfrm>
            <a:off x="2560320" y="2249424"/>
            <a:ext cx="6739128" cy="2215991"/>
          </a:xfrm>
          <a:prstGeom prst="rect">
            <a:avLst/>
          </a:prstGeom>
          <a:noFill/>
        </p:spPr>
        <p:txBody>
          <a:bodyPr wrap="square" rtlCol="0">
            <a:spAutoFit/>
          </a:bodyPr>
          <a:lstStyle/>
          <a:p>
            <a:pPr algn="ctr"/>
            <a:r>
              <a:rPr lang="ko-KR" altLang="en-US" sz="6600" b="1" dirty="0">
                <a:solidFill>
                  <a:srgbClr val="E4E4E4"/>
                </a:solidFill>
                <a:latin typeface="Arial Black" panose="020B0A04020102020204" pitchFamily="34" charset="0"/>
              </a:rPr>
              <a:t>감사합니다</a:t>
            </a:r>
            <a:endParaRPr lang="en-US" altLang="ko-KR" sz="6600" b="1" dirty="0">
              <a:solidFill>
                <a:srgbClr val="E4E4E4"/>
              </a:solidFill>
              <a:latin typeface="Arial Black" panose="020B0A04020102020204" pitchFamily="34" charset="0"/>
            </a:endParaRPr>
          </a:p>
          <a:p>
            <a:pPr algn="ctr"/>
            <a:endParaRPr lang="en-US" altLang="ko-KR" sz="4000" i="1" dirty="0">
              <a:solidFill>
                <a:srgbClr val="E4E4E4"/>
              </a:solidFill>
              <a:latin typeface="Arial Black" panose="020B0A04020102020204" pitchFamily="34" charset="0"/>
            </a:endParaRPr>
          </a:p>
          <a:p>
            <a:pPr algn="ctr"/>
            <a:r>
              <a:rPr lang="ko-KR" altLang="en-US" sz="2800" i="1" dirty="0">
                <a:solidFill>
                  <a:srgbClr val="E4E4E4"/>
                </a:solidFill>
                <a:latin typeface="Arial Black" panose="020B0A04020102020204" pitchFamily="34" charset="0"/>
              </a:rPr>
              <a:t>개발 </a:t>
            </a:r>
            <a:r>
              <a:rPr lang="en-US" altLang="ko-KR" sz="2800" i="1" dirty="0">
                <a:solidFill>
                  <a:srgbClr val="E4E4E4"/>
                </a:solidFill>
                <a:latin typeface="Arial Black" panose="020B0A04020102020204" pitchFamily="34" charset="0"/>
              </a:rPr>
              <a:t>2</a:t>
            </a:r>
            <a:r>
              <a:rPr lang="ko-KR" altLang="en-US" sz="2800" i="1" dirty="0">
                <a:solidFill>
                  <a:srgbClr val="E4E4E4"/>
                </a:solidFill>
                <a:latin typeface="Arial Black" panose="020B0A04020102020204" pitchFamily="34" charset="0"/>
              </a:rPr>
              <a:t>팀 인턴 </a:t>
            </a:r>
            <a:r>
              <a:rPr lang="ko-KR" altLang="en-US" sz="2800" i="1" dirty="0" err="1">
                <a:solidFill>
                  <a:srgbClr val="E4E4E4"/>
                </a:solidFill>
                <a:latin typeface="Arial Black" panose="020B0A04020102020204" pitchFamily="34" charset="0"/>
              </a:rPr>
              <a:t>경서원</a:t>
            </a:r>
            <a:endParaRPr lang="ko-KR" altLang="en-US" sz="2800" i="1" dirty="0">
              <a:solidFill>
                <a:srgbClr val="E4E4E4"/>
              </a:solidFill>
              <a:latin typeface="Arial Black" panose="020B0A04020102020204" pitchFamily="34" charset="0"/>
            </a:endParaRPr>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8419" y="6352272"/>
            <a:ext cx="1508891" cy="365792"/>
          </a:xfrm>
          <a:prstGeom prst="rect">
            <a:avLst/>
          </a:prstGeom>
        </p:spPr>
      </p:pic>
    </p:spTree>
    <p:extLst>
      <p:ext uri="{BB962C8B-B14F-4D97-AF65-F5344CB8AC3E}">
        <p14:creationId xmlns:p14="http://schemas.microsoft.com/office/powerpoint/2010/main" val="4017303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DAC38029-99DC-4C19-9FCA-F483470D82CE}"/>
              </a:ext>
            </a:extLst>
          </p:cNvPr>
          <p:cNvSpPr/>
          <p:nvPr/>
        </p:nvSpPr>
        <p:spPr>
          <a:xfrm>
            <a:off x="366712" y="1088136"/>
            <a:ext cx="11458574" cy="5767088"/>
          </a:xfrm>
          <a:prstGeom prst="rect">
            <a:avLst/>
          </a:prstGeom>
          <a:solidFill>
            <a:schemeClr val="bg1"/>
          </a:solidFill>
          <a:ln>
            <a:noFill/>
          </a:ln>
          <a:effectLst>
            <a:outerShdw dist="12700" dir="16200000" rotWithShape="0">
              <a:srgbClr val="C7004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prstClr val="white"/>
                </a:solidFill>
              </a:rPr>
              <a:t>주</a:t>
            </a:r>
          </a:p>
        </p:txBody>
      </p:sp>
      <p:sp>
        <p:nvSpPr>
          <p:cNvPr id="8" name="사각형: 둥근 모서리 7">
            <a:extLst>
              <a:ext uri="{FF2B5EF4-FFF2-40B4-BE49-F238E27FC236}">
                <a16:creationId xmlns:a16="http://schemas.microsoft.com/office/drawing/2014/main" id="{758C43F8-CFD9-44F3-B9D7-2668FDECBDAD}"/>
              </a:ext>
            </a:extLst>
          </p:cNvPr>
          <p:cNvSpPr/>
          <p:nvPr/>
        </p:nvSpPr>
        <p:spPr>
          <a:xfrm>
            <a:off x="5400675" y="942249"/>
            <a:ext cx="1390649" cy="282575"/>
          </a:xfrm>
          <a:prstGeom prst="roundRect">
            <a:avLst>
              <a:gd name="adj" fmla="val 50000"/>
            </a:avLst>
          </a:pr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ko-KR" sz="900" dirty="0">
              <a:solidFill>
                <a:prstClr val="white"/>
              </a:solidFill>
            </a:endParaRPr>
          </a:p>
        </p:txBody>
      </p:sp>
      <p:sp>
        <p:nvSpPr>
          <p:cNvPr id="17" name="직사각형 16">
            <a:extLst>
              <a:ext uri="{FF2B5EF4-FFF2-40B4-BE49-F238E27FC236}">
                <a16:creationId xmlns:a16="http://schemas.microsoft.com/office/drawing/2014/main" id="{A24BCB38-9EA5-4B60-B435-9CAC36A4901D}"/>
              </a:ext>
            </a:extLst>
          </p:cNvPr>
          <p:cNvSpPr/>
          <p:nvPr/>
        </p:nvSpPr>
        <p:spPr>
          <a:xfrm>
            <a:off x="3424190" y="39352"/>
            <a:ext cx="5343619" cy="837217"/>
          </a:xfrm>
          <a:prstGeom prst="rect">
            <a:avLst/>
          </a:prstGeom>
        </p:spPr>
        <p:txBody>
          <a:bodyPr wrap="square">
            <a:spAutoFit/>
          </a:bodyPr>
          <a:lstStyle/>
          <a:p>
            <a:pPr algn="ctr" latinLnBrk="0">
              <a:lnSpc>
                <a:spcPct val="150000"/>
              </a:lnSpc>
              <a:defRPr/>
            </a:pPr>
            <a:r>
              <a:rPr lang="en-US" altLang="ko-KR" sz="3600" kern="0" dirty="0">
                <a:solidFill>
                  <a:srgbClr val="C7004C"/>
                </a:solidFill>
                <a:latin typeface="Arial Black" panose="020B0A04020102020204" pitchFamily="34" charset="0"/>
                <a:ea typeface="배달의민족 도현" panose="020B0600000101010101" pitchFamily="50" charset="-127"/>
              </a:rPr>
              <a:t>Project</a:t>
            </a:r>
            <a:r>
              <a:rPr lang="ko-KR" altLang="en-US" sz="3600" kern="0" dirty="0">
                <a:solidFill>
                  <a:prstClr val="black">
                    <a:lumMod val="75000"/>
                    <a:lumOff val="25000"/>
                  </a:prstClr>
                </a:solidFill>
                <a:latin typeface="Arial Black" panose="020B0A04020102020204" pitchFamily="34" charset="0"/>
                <a:ea typeface="배달의민족 도현" panose="020B0600000101010101" pitchFamily="50" charset="-127"/>
              </a:rPr>
              <a:t> </a:t>
            </a:r>
            <a:r>
              <a:rPr lang="en-US" altLang="ko-KR" sz="3600" kern="0" dirty="0">
                <a:solidFill>
                  <a:prstClr val="black">
                    <a:lumMod val="75000"/>
                    <a:lumOff val="25000"/>
                  </a:prstClr>
                </a:solidFill>
                <a:latin typeface="Arial Black" panose="020B0A04020102020204" pitchFamily="34" charset="0"/>
                <a:ea typeface="배달의민족 도현" panose="020B0600000101010101" pitchFamily="50" charset="-127"/>
              </a:rPr>
              <a:t>Goal</a:t>
            </a:r>
            <a:r>
              <a:rPr lang="en-US" altLang="ko-KR" sz="3600" kern="0" dirty="0">
                <a:solidFill>
                  <a:srgbClr val="4D4D4D"/>
                </a:solidFill>
                <a:latin typeface="Arial Black" panose="020B0A04020102020204" pitchFamily="34" charset="0"/>
                <a:ea typeface="배달의민족 도현" panose="020B0600000101010101" pitchFamily="50" charset="-127"/>
              </a:rPr>
              <a:t> </a:t>
            </a:r>
          </a:p>
        </p:txBody>
      </p:sp>
      <p:sp>
        <p:nvSpPr>
          <p:cNvPr id="3" name="사각형: 둥근 모서리 2">
            <a:extLst>
              <a:ext uri="{FF2B5EF4-FFF2-40B4-BE49-F238E27FC236}">
                <a16:creationId xmlns:a16="http://schemas.microsoft.com/office/drawing/2014/main" id="{FA8D1D16-DDE7-4C70-B7F2-9ED71C351238}"/>
              </a:ext>
            </a:extLst>
          </p:cNvPr>
          <p:cNvSpPr/>
          <p:nvPr/>
        </p:nvSpPr>
        <p:spPr>
          <a:xfrm>
            <a:off x="4497637" y="4393680"/>
            <a:ext cx="3105874" cy="751575"/>
          </a:xfrm>
          <a:prstGeom prst="roundRect">
            <a:avLst/>
          </a:prstGeom>
          <a:solidFill>
            <a:srgbClr val="C7004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400" b="1" dirty="0"/>
              <a:t>회로 </a:t>
            </a:r>
            <a:r>
              <a:rPr lang="en-US" altLang="ko-KR" sz="2400" b="1" dirty="0"/>
              <a:t>Part</a:t>
            </a:r>
            <a:r>
              <a:rPr lang="ko-KR" altLang="en-US" sz="2400" b="1" dirty="0"/>
              <a:t> 업무</a:t>
            </a:r>
          </a:p>
        </p:txBody>
      </p:sp>
      <p:sp>
        <p:nvSpPr>
          <p:cNvPr id="7" name="사각형: 둥근 모서리 6">
            <a:extLst>
              <a:ext uri="{FF2B5EF4-FFF2-40B4-BE49-F238E27FC236}">
                <a16:creationId xmlns:a16="http://schemas.microsoft.com/office/drawing/2014/main" id="{37B40FF2-8C9A-4A95-BD5C-35B5D4C32EB8}"/>
              </a:ext>
            </a:extLst>
          </p:cNvPr>
          <p:cNvSpPr/>
          <p:nvPr/>
        </p:nvSpPr>
        <p:spPr>
          <a:xfrm>
            <a:off x="1958847" y="3904206"/>
            <a:ext cx="2576325" cy="2088300"/>
          </a:xfrm>
          <a:prstGeom prst="roundRect">
            <a:avLst/>
          </a:prstGeom>
          <a:solidFill>
            <a:schemeClr val="bg1"/>
          </a:solidFill>
          <a:ln w="127000">
            <a:solidFill>
              <a:srgbClr val="C7004C"/>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rgbClr val="404040"/>
                </a:solidFill>
              </a:rPr>
              <a:t>Test Board </a:t>
            </a:r>
          </a:p>
          <a:p>
            <a:pPr algn="ctr"/>
            <a:r>
              <a:rPr lang="ko-KR" altLang="en-US" sz="2400" b="1" dirty="0">
                <a:solidFill>
                  <a:srgbClr val="404040"/>
                </a:solidFill>
              </a:rPr>
              <a:t>발주 </a:t>
            </a:r>
            <a:r>
              <a:rPr lang="en-US" altLang="ko-KR" sz="2400" b="1" dirty="0">
                <a:solidFill>
                  <a:srgbClr val="404040"/>
                </a:solidFill>
              </a:rPr>
              <a:t>/ </a:t>
            </a:r>
            <a:r>
              <a:rPr lang="ko-KR" altLang="en-US" sz="2400" b="1" dirty="0">
                <a:solidFill>
                  <a:srgbClr val="404040"/>
                </a:solidFill>
              </a:rPr>
              <a:t>검토</a:t>
            </a:r>
            <a:endParaRPr lang="en-US" altLang="ko-KR" sz="2400" b="1" dirty="0">
              <a:solidFill>
                <a:srgbClr val="404040"/>
              </a:solidFill>
            </a:endParaRPr>
          </a:p>
          <a:p>
            <a:pPr algn="ctr"/>
            <a:endParaRPr lang="en-US" altLang="ko-KR" sz="1400" dirty="0">
              <a:solidFill>
                <a:srgbClr val="404040"/>
              </a:solidFill>
            </a:endParaRPr>
          </a:p>
          <a:p>
            <a:pPr algn="ctr"/>
            <a:r>
              <a:rPr lang="en-US" altLang="ko-KR" sz="1400" dirty="0">
                <a:solidFill>
                  <a:srgbClr val="404040"/>
                </a:solidFill>
              </a:rPr>
              <a:t>Image test / Bench test / OC test / IPQC / Up-Down test / DCR test / </a:t>
            </a:r>
            <a:r>
              <a:rPr lang="en-US" altLang="ko-KR" sz="1400" dirty="0" err="1">
                <a:solidFill>
                  <a:srgbClr val="404040"/>
                </a:solidFill>
              </a:rPr>
              <a:t>etc</a:t>
            </a:r>
            <a:r>
              <a:rPr lang="en-US" altLang="ko-KR" sz="1400" dirty="0">
                <a:solidFill>
                  <a:srgbClr val="404040"/>
                </a:solidFill>
              </a:rPr>
              <a:t>…</a:t>
            </a:r>
          </a:p>
        </p:txBody>
      </p:sp>
      <p:sp>
        <p:nvSpPr>
          <p:cNvPr id="10" name="사각형: 둥근 모서리 9">
            <a:extLst>
              <a:ext uri="{FF2B5EF4-FFF2-40B4-BE49-F238E27FC236}">
                <a16:creationId xmlns:a16="http://schemas.microsoft.com/office/drawing/2014/main" id="{1590EBB5-B4A2-4CEC-8E6C-935A535CA341}"/>
              </a:ext>
            </a:extLst>
          </p:cNvPr>
          <p:cNvSpPr/>
          <p:nvPr/>
        </p:nvSpPr>
        <p:spPr>
          <a:xfrm>
            <a:off x="2158840" y="3225537"/>
            <a:ext cx="2706547" cy="706173"/>
          </a:xfrm>
          <a:prstGeom prst="roundRect">
            <a:avLst/>
          </a:prstGeom>
          <a:no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404040"/>
                </a:solidFill>
              </a:rPr>
              <a:t>Test Board </a:t>
            </a:r>
            <a:r>
              <a:rPr lang="ko-KR" altLang="en-US" sz="2000" b="1" dirty="0">
                <a:solidFill>
                  <a:srgbClr val="404040"/>
                </a:solidFill>
              </a:rPr>
              <a:t>해석</a:t>
            </a:r>
          </a:p>
        </p:txBody>
      </p:sp>
      <p:sp>
        <p:nvSpPr>
          <p:cNvPr id="11" name="사각형: 둥근 모서리 10">
            <a:extLst>
              <a:ext uri="{FF2B5EF4-FFF2-40B4-BE49-F238E27FC236}">
                <a16:creationId xmlns:a16="http://schemas.microsoft.com/office/drawing/2014/main" id="{30B6187B-899C-4A43-89DB-122909E5868D}"/>
              </a:ext>
            </a:extLst>
          </p:cNvPr>
          <p:cNvSpPr/>
          <p:nvPr/>
        </p:nvSpPr>
        <p:spPr>
          <a:xfrm>
            <a:off x="7565975" y="3894244"/>
            <a:ext cx="2576325" cy="2088299"/>
          </a:xfrm>
          <a:prstGeom prst="roundRect">
            <a:avLst/>
          </a:prstGeom>
          <a:solidFill>
            <a:schemeClr val="bg1"/>
          </a:solidFill>
          <a:ln w="127000">
            <a:solidFill>
              <a:srgbClr val="C7004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404040"/>
                </a:solidFill>
              </a:rPr>
              <a:t> </a:t>
            </a:r>
          </a:p>
          <a:p>
            <a:pPr algn="ctr"/>
            <a:r>
              <a:rPr lang="ko-KR" altLang="en-US" sz="2400" b="1" dirty="0">
                <a:solidFill>
                  <a:srgbClr val="404040"/>
                </a:solidFill>
              </a:rPr>
              <a:t> </a:t>
            </a:r>
            <a:r>
              <a:rPr lang="en-US" altLang="ko-KR" sz="2400" b="1" dirty="0">
                <a:solidFill>
                  <a:srgbClr val="404040"/>
                </a:solidFill>
              </a:rPr>
              <a:t>Failure Analysis</a:t>
            </a:r>
          </a:p>
          <a:p>
            <a:pPr algn="ctr"/>
            <a:endParaRPr lang="en-US" altLang="ko-KR" sz="1400" dirty="0">
              <a:solidFill>
                <a:srgbClr val="404040"/>
              </a:solidFill>
            </a:endParaRPr>
          </a:p>
          <a:p>
            <a:pPr algn="ctr"/>
            <a:r>
              <a:rPr lang="en-US" altLang="ko-KR" sz="1400" dirty="0">
                <a:solidFill>
                  <a:srgbClr val="404040"/>
                </a:solidFill>
              </a:rPr>
              <a:t>OS test / TDR test / IV curve / </a:t>
            </a:r>
            <a:r>
              <a:rPr lang="en-US" altLang="ko-KR" sz="1400" dirty="0" err="1">
                <a:solidFill>
                  <a:srgbClr val="404040"/>
                </a:solidFill>
              </a:rPr>
              <a:t>etc</a:t>
            </a:r>
            <a:r>
              <a:rPr lang="en-US" altLang="ko-KR" sz="1400" dirty="0">
                <a:solidFill>
                  <a:srgbClr val="404040"/>
                </a:solidFill>
              </a:rPr>
              <a:t>…</a:t>
            </a:r>
          </a:p>
          <a:p>
            <a:endParaRPr lang="en-US" altLang="ko-KR" sz="1400" dirty="0">
              <a:solidFill>
                <a:srgbClr val="404040"/>
              </a:solidFill>
            </a:endParaRPr>
          </a:p>
        </p:txBody>
      </p:sp>
      <p:cxnSp>
        <p:nvCxnSpPr>
          <p:cNvPr id="5" name="직선 연결선 4">
            <a:extLst>
              <a:ext uri="{FF2B5EF4-FFF2-40B4-BE49-F238E27FC236}">
                <a16:creationId xmlns:a16="http://schemas.microsoft.com/office/drawing/2014/main" id="{9F9DFE99-AF85-47A5-9854-A13EB8BE9024}"/>
              </a:ext>
            </a:extLst>
          </p:cNvPr>
          <p:cNvCxnSpPr>
            <a:cxnSpLocks/>
          </p:cNvCxnSpPr>
          <p:nvPr/>
        </p:nvCxnSpPr>
        <p:spPr>
          <a:xfrm flipV="1">
            <a:off x="4414359" y="3384956"/>
            <a:ext cx="288251" cy="529601"/>
          </a:xfrm>
          <a:prstGeom prst="line">
            <a:avLst/>
          </a:prstGeom>
          <a:ln w="25400">
            <a:solidFill>
              <a:srgbClr val="404040"/>
            </a:solidFill>
          </a:ln>
          <a:effectLst/>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0E0C57EC-4D7A-4913-87C2-8F84393A9DAC}"/>
              </a:ext>
            </a:extLst>
          </p:cNvPr>
          <p:cNvSpPr/>
          <p:nvPr/>
        </p:nvSpPr>
        <p:spPr>
          <a:xfrm>
            <a:off x="7120906" y="3181007"/>
            <a:ext cx="2706547" cy="706173"/>
          </a:xfrm>
          <a:prstGeom prst="roundRect">
            <a:avLst/>
          </a:prstGeom>
          <a:no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404040"/>
                </a:solidFill>
              </a:rPr>
              <a:t>FA </a:t>
            </a:r>
            <a:r>
              <a:rPr lang="ko-KR" altLang="en-US" sz="2000" b="1" dirty="0">
                <a:solidFill>
                  <a:srgbClr val="404040"/>
                </a:solidFill>
              </a:rPr>
              <a:t>실무 활용</a:t>
            </a:r>
          </a:p>
        </p:txBody>
      </p:sp>
      <p:cxnSp>
        <p:nvCxnSpPr>
          <p:cNvPr id="16" name="직선 연결선 15">
            <a:extLst>
              <a:ext uri="{FF2B5EF4-FFF2-40B4-BE49-F238E27FC236}">
                <a16:creationId xmlns:a16="http://schemas.microsoft.com/office/drawing/2014/main" id="{1F32650A-EE4F-414C-9636-B6E7895A633C}"/>
              </a:ext>
            </a:extLst>
          </p:cNvPr>
          <p:cNvCxnSpPr>
            <a:cxnSpLocks/>
          </p:cNvCxnSpPr>
          <p:nvPr/>
        </p:nvCxnSpPr>
        <p:spPr>
          <a:xfrm flipH="1" flipV="1">
            <a:off x="7438650" y="3359223"/>
            <a:ext cx="288251" cy="529601"/>
          </a:xfrm>
          <a:prstGeom prst="line">
            <a:avLst/>
          </a:prstGeom>
          <a:ln w="25400">
            <a:solidFill>
              <a:srgbClr val="404040"/>
            </a:solidFill>
          </a:ln>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6453E6F-ED6F-4D1D-AA87-BCEC8B9EB543}"/>
              </a:ext>
            </a:extLst>
          </p:cNvPr>
          <p:cNvSpPr txBox="1"/>
          <p:nvPr/>
        </p:nvSpPr>
        <p:spPr>
          <a:xfrm>
            <a:off x="2923129" y="2039070"/>
            <a:ext cx="6345740" cy="707886"/>
          </a:xfrm>
          <a:prstGeom prst="rect">
            <a:avLst/>
          </a:prstGeom>
          <a:noFill/>
          <a:effectLst/>
        </p:spPr>
        <p:txBody>
          <a:bodyPr wrap="square" rtlCol="0">
            <a:spAutoFit/>
          </a:bodyPr>
          <a:lstStyle/>
          <a:p>
            <a:pPr algn="ctr"/>
            <a:r>
              <a:rPr lang="en-US" altLang="ko-KR" sz="4000" b="1" dirty="0">
                <a:solidFill>
                  <a:srgbClr val="404040"/>
                </a:solidFill>
              </a:rPr>
              <a:t>Goal : FA OS/TDR Board </a:t>
            </a:r>
            <a:r>
              <a:rPr lang="ko-KR" altLang="en-US" sz="4000" b="1" dirty="0">
                <a:solidFill>
                  <a:srgbClr val="404040"/>
                </a:solidFill>
              </a:rPr>
              <a:t>제작</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6395" y="6489432"/>
            <a:ext cx="1508891" cy="365792"/>
          </a:xfrm>
          <a:prstGeom prst="rect">
            <a:avLst/>
          </a:prstGeom>
        </p:spPr>
      </p:pic>
    </p:spTree>
    <p:extLst>
      <p:ext uri="{BB962C8B-B14F-4D97-AF65-F5344CB8AC3E}">
        <p14:creationId xmlns:p14="http://schemas.microsoft.com/office/powerpoint/2010/main" val="3055435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DAC38029-99DC-4C19-9FCA-F483470D82CE}"/>
              </a:ext>
            </a:extLst>
          </p:cNvPr>
          <p:cNvSpPr/>
          <p:nvPr/>
        </p:nvSpPr>
        <p:spPr>
          <a:xfrm>
            <a:off x="366712" y="1088136"/>
            <a:ext cx="11458574" cy="5767088"/>
          </a:xfrm>
          <a:prstGeom prst="rect">
            <a:avLst/>
          </a:prstGeom>
          <a:solidFill>
            <a:schemeClr val="bg1"/>
          </a:solidFill>
          <a:ln>
            <a:noFill/>
          </a:ln>
          <a:effectLst>
            <a:outerShdw dist="12700" dir="16200000" rotWithShape="0">
              <a:srgbClr val="C7004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prstClr val="white"/>
                </a:solidFill>
              </a:rPr>
              <a:t>주 </a:t>
            </a:r>
          </a:p>
        </p:txBody>
      </p:sp>
      <p:sp>
        <p:nvSpPr>
          <p:cNvPr id="8" name="사각형: 둥근 모서리 7">
            <a:extLst>
              <a:ext uri="{FF2B5EF4-FFF2-40B4-BE49-F238E27FC236}">
                <a16:creationId xmlns:a16="http://schemas.microsoft.com/office/drawing/2014/main" id="{758C43F8-CFD9-44F3-B9D7-2668FDECBDAD}"/>
              </a:ext>
            </a:extLst>
          </p:cNvPr>
          <p:cNvSpPr/>
          <p:nvPr/>
        </p:nvSpPr>
        <p:spPr>
          <a:xfrm>
            <a:off x="5400675" y="942249"/>
            <a:ext cx="1390649" cy="282575"/>
          </a:xfrm>
          <a:prstGeom prst="roundRect">
            <a:avLst>
              <a:gd name="adj" fmla="val 50000"/>
            </a:avLst>
          </a:pr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ko-KR" sz="900" dirty="0">
              <a:solidFill>
                <a:prstClr val="white"/>
              </a:solidFill>
            </a:endParaRPr>
          </a:p>
        </p:txBody>
      </p:sp>
      <p:sp>
        <p:nvSpPr>
          <p:cNvPr id="17" name="직사각형 16">
            <a:extLst>
              <a:ext uri="{FF2B5EF4-FFF2-40B4-BE49-F238E27FC236}">
                <a16:creationId xmlns:a16="http://schemas.microsoft.com/office/drawing/2014/main" id="{A24BCB38-9EA5-4B60-B435-9CAC36A4901D}"/>
              </a:ext>
            </a:extLst>
          </p:cNvPr>
          <p:cNvSpPr/>
          <p:nvPr/>
        </p:nvSpPr>
        <p:spPr>
          <a:xfrm>
            <a:off x="3424190" y="39352"/>
            <a:ext cx="5343619" cy="837217"/>
          </a:xfrm>
          <a:prstGeom prst="rect">
            <a:avLst/>
          </a:prstGeom>
        </p:spPr>
        <p:txBody>
          <a:bodyPr wrap="square">
            <a:spAutoFit/>
          </a:bodyPr>
          <a:lstStyle/>
          <a:p>
            <a:pPr algn="ctr" latinLnBrk="0">
              <a:lnSpc>
                <a:spcPct val="150000"/>
              </a:lnSpc>
              <a:defRPr/>
            </a:pPr>
            <a:r>
              <a:rPr lang="en-US" altLang="ko-KR" sz="3600" b="1" kern="0" dirty="0">
                <a:solidFill>
                  <a:srgbClr val="C7004C"/>
                </a:solidFill>
                <a:latin typeface="Arial Black" panose="020B0A04020102020204" pitchFamily="34" charset="0"/>
                <a:ea typeface="배달의민족 도현" panose="020B0600000101010101" pitchFamily="50" charset="-127"/>
              </a:rPr>
              <a:t>Project</a:t>
            </a:r>
            <a:r>
              <a:rPr lang="ko-KR" altLang="en-US" sz="3600" b="1" kern="0" dirty="0">
                <a:solidFill>
                  <a:prstClr val="black">
                    <a:lumMod val="75000"/>
                    <a:lumOff val="25000"/>
                  </a:prstClr>
                </a:solidFill>
                <a:latin typeface="Arial Black" panose="020B0A04020102020204" pitchFamily="34" charset="0"/>
                <a:ea typeface="배달의민족 도현" panose="020B0600000101010101" pitchFamily="50" charset="-127"/>
              </a:rPr>
              <a:t> </a:t>
            </a:r>
            <a:r>
              <a:rPr lang="en-US" altLang="ko-KR" sz="3600" b="1" kern="0" dirty="0">
                <a:solidFill>
                  <a:prstClr val="black">
                    <a:lumMod val="75000"/>
                    <a:lumOff val="25000"/>
                  </a:prstClr>
                </a:solidFill>
                <a:latin typeface="Arial Black" panose="020B0A04020102020204" pitchFamily="34" charset="0"/>
                <a:ea typeface="배달의민족 도현" panose="020B0600000101010101" pitchFamily="50" charset="-127"/>
              </a:rPr>
              <a:t>Process</a:t>
            </a:r>
            <a:r>
              <a:rPr lang="en-US" altLang="ko-KR" sz="3600" b="1" kern="0" dirty="0">
                <a:solidFill>
                  <a:srgbClr val="4D4D4D"/>
                </a:solidFill>
                <a:latin typeface="Arial Black" panose="020B0A04020102020204" pitchFamily="34" charset="0"/>
                <a:ea typeface="배달의민족 도현" panose="020B0600000101010101" pitchFamily="50" charset="-127"/>
              </a:rPr>
              <a:t> </a:t>
            </a:r>
          </a:p>
        </p:txBody>
      </p:sp>
      <p:sp>
        <p:nvSpPr>
          <p:cNvPr id="12" name="타원 11">
            <a:extLst>
              <a:ext uri="{FF2B5EF4-FFF2-40B4-BE49-F238E27FC236}">
                <a16:creationId xmlns:a16="http://schemas.microsoft.com/office/drawing/2014/main" id="{8688B156-1D0C-466B-ABE3-38E9462D54D4}"/>
              </a:ext>
            </a:extLst>
          </p:cNvPr>
          <p:cNvSpPr/>
          <p:nvPr/>
        </p:nvSpPr>
        <p:spPr>
          <a:xfrm>
            <a:off x="1401849" y="4253145"/>
            <a:ext cx="1390459" cy="1390459"/>
          </a:xfrm>
          <a:prstGeom prst="ellipse">
            <a:avLst/>
          </a:prstGeom>
          <a:solidFill>
            <a:schemeClr val="bg1"/>
          </a:solidFill>
          <a:ln>
            <a:noFill/>
          </a:ln>
          <a:effectLst>
            <a:outerShdw blurRad="2921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endParaRPr>
          </a:p>
        </p:txBody>
      </p:sp>
      <p:sp>
        <p:nvSpPr>
          <p:cNvPr id="13" name="눈물 방울 12">
            <a:extLst>
              <a:ext uri="{FF2B5EF4-FFF2-40B4-BE49-F238E27FC236}">
                <a16:creationId xmlns:a16="http://schemas.microsoft.com/office/drawing/2014/main" id="{059A440A-7DD8-44A9-921F-CC51E31726E6}"/>
              </a:ext>
            </a:extLst>
          </p:cNvPr>
          <p:cNvSpPr/>
          <p:nvPr/>
        </p:nvSpPr>
        <p:spPr>
          <a:xfrm>
            <a:off x="1452497" y="4299910"/>
            <a:ext cx="1296217" cy="1296217"/>
          </a:xfrm>
          <a:prstGeom prst="teardrop">
            <a:avLst/>
          </a:pr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endParaRPr>
          </a:p>
        </p:txBody>
      </p:sp>
      <p:sp>
        <p:nvSpPr>
          <p:cNvPr id="14" name="타원 13">
            <a:extLst>
              <a:ext uri="{FF2B5EF4-FFF2-40B4-BE49-F238E27FC236}">
                <a16:creationId xmlns:a16="http://schemas.microsoft.com/office/drawing/2014/main" id="{AF2B8234-E076-4472-8BDB-727AF4C5E830}"/>
              </a:ext>
            </a:extLst>
          </p:cNvPr>
          <p:cNvSpPr/>
          <p:nvPr/>
        </p:nvSpPr>
        <p:spPr>
          <a:xfrm>
            <a:off x="1572057" y="4415559"/>
            <a:ext cx="1060076" cy="10600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rgbClr val="C7004C"/>
                </a:solidFill>
              </a:rPr>
              <a:t>Step</a:t>
            </a:r>
          </a:p>
          <a:p>
            <a:pPr algn="ctr"/>
            <a:r>
              <a:rPr lang="en-US" altLang="ko-KR" sz="2400" b="1" dirty="0">
                <a:solidFill>
                  <a:srgbClr val="C7004C"/>
                </a:solidFill>
              </a:rPr>
              <a:t>01</a:t>
            </a:r>
            <a:endParaRPr lang="ko-KR" altLang="en-US" sz="2400" b="1" dirty="0">
              <a:solidFill>
                <a:srgbClr val="C7004C"/>
              </a:solidFill>
            </a:endParaRPr>
          </a:p>
        </p:txBody>
      </p:sp>
      <p:sp>
        <p:nvSpPr>
          <p:cNvPr id="15" name="원호 14">
            <a:extLst>
              <a:ext uri="{FF2B5EF4-FFF2-40B4-BE49-F238E27FC236}">
                <a16:creationId xmlns:a16="http://schemas.microsoft.com/office/drawing/2014/main" id="{8C1E034B-AE57-4710-85EB-4AB0D4B76451}"/>
              </a:ext>
            </a:extLst>
          </p:cNvPr>
          <p:cNvSpPr/>
          <p:nvPr/>
        </p:nvSpPr>
        <p:spPr>
          <a:xfrm>
            <a:off x="1268085" y="4115780"/>
            <a:ext cx="1640493" cy="1640493"/>
          </a:xfrm>
          <a:prstGeom prst="arc">
            <a:avLst>
              <a:gd name="adj1" fmla="val 20104140"/>
              <a:gd name="adj2" fmla="val 17782556"/>
            </a:avLst>
          </a:prstGeom>
          <a:noFill/>
          <a:ln>
            <a:solidFill>
              <a:srgbClr val="C7004C"/>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ko-KR" altLang="en-US" sz="2400" b="1" dirty="0">
              <a:solidFill>
                <a:srgbClr val="ED7D31"/>
              </a:solidFill>
            </a:endParaRPr>
          </a:p>
        </p:txBody>
      </p:sp>
      <p:cxnSp>
        <p:nvCxnSpPr>
          <p:cNvPr id="16" name="직선 화살표 연결선 15">
            <a:extLst>
              <a:ext uri="{FF2B5EF4-FFF2-40B4-BE49-F238E27FC236}">
                <a16:creationId xmlns:a16="http://schemas.microsoft.com/office/drawing/2014/main" id="{0C8B12F4-791F-48CD-8816-3E9B8D3E49BF}"/>
              </a:ext>
            </a:extLst>
          </p:cNvPr>
          <p:cNvCxnSpPr>
            <a:cxnSpLocks/>
          </p:cNvCxnSpPr>
          <p:nvPr/>
        </p:nvCxnSpPr>
        <p:spPr>
          <a:xfrm flipV="1">
            <a:off x="2535062" y="4372623"/>
            <a:ext cx="139173" cy="133155"/>
          </a:xfrm>
          <a:prstGeom prst="straightConnector1">
            <a:avLst/>
          </a:prstGeom>
          <a:ln w="22225" cap="sq">
            <a:solidFill>
              <a:schemeClr val="bg1"/>
            </a:solidFill>
            <a:bevel/>
            <a:tailEnd type="arrow"/>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7BB6C472-C363-438E-AD25-9D9D9E8461A8}"/>
              </a:ext>
            </a:extLst>
          </p:cNvPr>
          <p:cNvSpPr/>
          <p:nvPr/>
        </p:nvSpPr>
        <p:spPr>
          <a:xfrm>
            <a:off x="587538" y="2968412"/>
            <a:ext cx="2087299" cy="1227452"/>
          </a:xfrm>
          <a:prstGeom prst="rect">
            <a:avLst/>
          </a:prstGeom>
        </p:spPr>
        <p:txBody>
          <a:bodyPr wrap="square">
            <a:spAutoFit/>
          </a:bodyPr>
          <a:lstStyle/>
          <a:p>
            <a:pPr algn="ctr">
              <a:lnSpc>
                <a:spcPct val="150000"/>
              </a:lnSpc>
            </a:pPr>
            <a:r>
              <a:rPr lang="en-US" altLang="ko-KR" sz="1600" b="1" dirty="0">
                <a:solidFill>
                  <a:prstClr val="black">
                    <a:lumMod val="75000"/>
                    <a:lumOff val="25000"/>
                  </a:prstClr>
                </a:solidFill>
              </a:rPr>
              <a:t>1. DESIGN - MODULE</a:t>
            </a:r>
          </a:p>
          <a:p>
            <a:pPr algn="ctr">
              <a:lnSpc>
                <a:spcPct val="150000"/>
              </a:lnSpc>
            </a:pPr>
            <a:r>
              <a:rPr lang="en-US" altLang="ko-KR" sz="1200" dirty="0">
                <a:solidFill>
                  <a:prstClr val="black">
                    <a:lumMod val="75000"/>
                    <a:lumOff val="25000"/>
                  </a:prstClr>
                </a:solidFill>
              </a:rPr>
              <a:t>Module Type FA Board Design</a:t>
            </a:r>
          </a:p>
          <a:p>
            <a:pPr algn="ctr">
              <a:lnSpc>
                <a:spcPct val="150000"/>
              </a:lnSpc>
            </a:pPr>
            <a:r>
              <a:rPr lang="ko-KR" altLang="en-US" sz="700" dirty="0">
                <a:solidFill>
                  <a:prstClr val="black">
                    <a:lumMod val="75000"/>
                    <a:lumOff val="25000"/>
                  </a:prstClr>
                </a:solidFill>
              </a:rPr>
              <a:t>멘토님 지도 하에 </a:t>
            </a:r>
            <a:r>
              <a:rPr lang="en-US" altLang="ko-KR" sz="700" dirty="0">
                <a:solidFill>
                  <a:prstClr val="black">
                    <a:lumMod val="75000"/>
                    <a:lumOff val="25000"/>
                  </a:prstClr>
                </a:solidFill>
              </a:rPr>
              <a:t>22pin Pad </a:t>
            </a:r>
            <a:r>
              <a:rPr lang="ko-KR" altLang="en-US" sz="700" dirty="0">
                <a:solidFill>
                  <a:prstClr val="black">
                    <a:lumMod val="75000"/>
                    <a:lumOff val="25000"/>
                  </a:prstClr>
                </a:solidFill>
              </a:rPr>
              <a:t>사용 </a:t>
            </a:r>
            <a:r>
              <a:rPr lang="en-US" altLang="ko-KR" sz="700" dirty="0">
                <a:solidFill>
                  <a:prstClr val="black">
                    <a:lumMod val="75000"/>
                    <a:lumOff val="25000"/>
                  </a:prstClr>
                </a:solidFill>
              </a:rPr>
              <a:t>OS/TDR </a:t>
            </a:r>
            <a:r>
              <a:rPr lang="ko-KR" altLang="en-US" sz="700" dirty="0">
                <a:solidFill>
                  <a:prstClr val="black">
                    <a:lumMod val="75000"/>
                    <a:lumOff val="25000"/>
                  </a:prstClr>
                </a:solidFill>
              </a:rPr>
              <a:t>겸용 </a:t>
            </a:r>
            <a:r>
              <a:rPr lang="en-US" altLang="ko-KR" sz="700" dirty="0">
                <a:solidFill>
                  <a:prstClr val="black">
                    <a:lumMod val="75000"/>
                    <a:lumOff val="25000"/>
                  </a:prstClr>
                </a:solidFill>
              </a:rPr>
              <a:t>Board Design</a:t>
            </a:r>
          </a:p>
          <a:p>
            <a:pPr algn="ctr">
              <a:lnSpc>
                <a:spcPct val="150000"/>
              </a:lnSpc>
            </a:pPr>
            <a:r>
              <a:rPr lang="ko-KR" altLang="en-US" sz="800" dirty="0">
                <a:solidFill>
                  <a:prstClr val="black">
                    <a:lumMod val="75000"/>
                    <a:lumOff val="25000"/>
                  </a:prstClr>
                </a:solidFill>
              </a:rPr>
              <a:t> </a:t>
            </a:r>
          </a:p>
        </p:txBody>
      </p:sp>
      <p:sp>
        <p:nvSpPr>
          <p:cNvPr id="37" name="타원 36">
            <a:extLst>
              <a:ext uri="{FF2B5EF4-FFF2-40B4-BE49-F238E27FC236}">
                <a16:creationId xmlns:a16="http://schemas.microsoft.com/office/drawing/2014/main" id="{F077ACF1-5856-40A6-BD19-FEC48BEB77CB}"/>
              </a:ext>
            </a:extLst>
          </p:cNvPr>
          <p:cNvSpPr/>
          <p:nvPr/>
        </p:nvSpPr>
        <p:spPr>
          <a:xfrm rot="5400000">
            <a:off x="3435941" y="2383317"/>
            <a:ext cx="1390459" cy="1390459"/>
          </a:xfrm>
          <a:prstGeom prst="ellipse">
            <a:avLst/>
          </a:prstGeom>
          <a:solidFill>
            <a:schemeClr val="bg1"/>
          </a:solidFill>
          <a:ln>
            <a:noFill/>
          </a:ln>
          <a:effectLst>
            <a:outerShdw blurRad="2921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endParaRPr>
          </a:p>
        </p:txBody>
      </p:sp>
      <p:sp>
        <p:nvSpPr>
          <p:cNvPr id="38" name="눈물 방울 37">
            <a:extLst>
              <a:ext uri="{FF2B5EF4-FFF2-40B4-BE49-F238E27FC236}">
                <a16:creationId xmlns:a16="http://schemas.microsoft.com/office/drawing/2014/main" id="{35AAE9C2-6079-4686-B0BC-DD94112733FF}"/>
              </a:ext>
            </a:extLst>
          </p:cNvPr>
          <p:cNvSpPr/>
          <p:nvPr/>
        </p:nvSpPr>
        <p:spPr>
          <a:xfrm rot="5400000">
            <a:off x="3486589" y="2430082"/>
            <a:ext cx="1296217" cy="1296217"/>
          </a:xfrm>
          <a:prstGeom prst="teardrop">
            <a:avLst/>
          </a:pr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endParaRPr>
          </a:p>
        </p:txBody>
      </p:sp>
      <p:sp>
        <p:nvSpPr>
          <p:cNvPr id="39" name="타원 38">
            <a:extLst>
              <a:ext uri="{FF2B5EF4-FFF2-40B4-BE49-F238E27FC236}">
                <a16:creationId xmlns:a16="http://schemas.microsoft.com/office/drawing/2014/main" id="{DF3457D9-3536-4C82-B648-EB3FDC7BE872}"/>
              </a:ext>
            </a:extLst>
          </p:cNvPr>
          <p:cNvSpPr/>
          <p:nvPr/>
        </p:nvSpPr>
        <p:spPr>
          <a:xfrm>
            <a:off x="3606149" y="2545731"/>
            <a:ext cx="1060076" cy="10600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rgbClr val="C7004C"/>
                </a:solidFill>
              </a:rPr>
              <a:t>Step</a:t>
            </a:r>
          </a:p>
          <a:p>
            <a:pPr algn="ctr"/>
            <a:r>
              <a:rPr lang="en-US" altLang="ko-KR" sz="2400" b="1" dirty="0">
                <a:solidFill>
                  <a:srgbClr val="C7004C"/>
                </a:solidFill>
              </a:rPr>
              <a:t>02</a:t>
            </a:r>
            <a:endParaRPr lang="ko-KR" altLang="en-US" sz="2400" b="1" dirty="0">
              <a:solidFill>
                <a:srgbClr val="C7004C"/>
              </a:solidFill>
            </a:endParaRPr>
          </a:p>
        </p:txBody>
      </p:sp>
      <p:sp>
        <p:nvSpPr>
          <p:cNvPr id="40" name="원호 39">
            <a:extLst>
              <a:ext uri="{FF2B5EF4-FFF2-40B4-BE49-F238E27FC236}">
                <a16:creationId xmlns:a16="http://schemas.microsoft.com/office/drawing/2014/main" id="{8D5843B3-FB17-4C40-A135-864D02F6B79A}"/>
              </a:ext>
            </a:extLst>
          </p:cNvPr>
          <p:cNvSpPr/>
          <p:nvPr/>
        </p:nvSpPr>
        <p:spPr>
          <a:xfrm rot="5400000">
            <a:off x="3302177" y="2245952"/>
            <a:ext cx="1640493" cy="1640493"/>
          </a:xfrm>
          <a:prstGeom prst="arc">
            <a:avLst>
              <a:gd name="adj1" fmla="val 20104140"/>
              <a:gd name="adj2" fmla="val 17782556"/>
            </a:avLst>
          </a:prstGeom>
          <a:noFill/>
          <a:ln>
            <a:solidFill>
              <a:srgbClr val="C7004C"/>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ko-KR" altLang="en-US" sz="2400" b="1" dirty="0">
              <a:solidFill>
                <a:srgbClr val="ED7D31"/>
              </a:solidFill>
            </a:endParaRPr>
          </a:p>
        </p:txBody>
      </p:sp>
      <p:cxnSp>
        <p:nvCxnSpPr>
          <p:cNvPr id="41" name="직선 화살표 연결선 40">
            <a:extLst>
              <a:ext uri="{FF2B5EF4-FFF2-40B4-BE49-F238E27FC236}">
                <a16:creationId xmlns:a16="http://schemas.microsoft.com/office/drawing/2014/main" id="{382D5DD9-9A96-452F-A2AA-D81C04276750}"/>
              </a:ext>
            </a:extLst>
          </p:cNvPr>
          <p:cNvCxnSpPr>
            <a:cxnSpLocks/>
          </p:cNvCxnSpPr>
          <p:nvPr/>
        </p:nvCxnSpPr>
        <p:spPr>
          <a:xfrm rot="5400000" flipV="1">
            <a:off x="4770464" y="2521844"/>
            <a:ext cx="198857" cy="168322"/>
          </a:xfrm>
          <a:prstGeom prst="straightConnector1">
            <a:avLst/>
          </a:prstGeom>
          <a:ln w="22225" cap="sq">
            <a:solidFill>
              <a:schemeClr val="bg1"/>
            </a:solidFill>
            <a:bevel/>
            <a:tailEnd type="arrow"/>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D9A85296-9A67-40EA-B2E4-688EAEC79DD2}"/>
              </a:ext>
            </a:extLst>
          </p:cNvPr>
          <p:cNvCxnSpPr>
            <a:cxnSpLocks/>
          </p:cNvCxnSpPr>
          <p:nvPr/>
        </p:nvCxnSpPr>
        <p:spPr>
          <a:xfrm rot="5400000" flipV="1">
            <a:off x="4576707" y="3500509"/>
            <a:ext cx="139173" cy="133155"/>
          </a:xfrm>
          <a:prstGeom prst="straightConnector1">
            <a:avLst/>
          </a:prstGeom>
          <a:ln w="22225" cap="sq">
            <a:solidFill>
              <a:schemeClr val="bg1"/>
            </a:solidFill>
            <a:bevel/>
            <a:tailEnd type="arrow"/>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52A48C7D-9E3C-4378-8BA1-71C2ACE1192A}"/>
              </a:ext>
            </a:extLst>
          </p:cNvPr>
          <p:cNvSpPr/>
          <p:nvPr/>
        </p:nvSpPr>
        <p:spPr>
          <a:xfrm>
            <a:off x="5403582" y="4250477"/>
            <a:ext cx="1390459" cy="1390459"/>
          </a:xfrm>
          <a:prstGeom prst="ellipse">
            <a:avLst/>
          </a:prstGeom>
          <a:solidFill>
            <a:schemeClr val="bg1"/>
          </a:solidFill>
          <a:ln>
            <a:noFill/>
          </a:ln>
          <a:effectLst>
            <a:outerShdw blurRad="2921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endParaRPr>
          </a:p>
        </p:txBody>
      </p:sp>
      <p:sp>
        <p:nvSpPr>
          <p:cNvPr id="44" name="눈물 방울 43">
            <a:extLst>
              <a:ext uri="{FF2B5EF4-FFF2-40B4-BE49-F238E27FC236}">
                <a16:creationId xmlns:a16="http://schemas.microsoft.com/office/drawing/2014/main" id="{747D4AE2-DA20-4F7B-BA10-E798CC24F0BC}"/>
              </a:ext>
            </a:extLst>
          </p:cNvPr>
          <p:cNvSpPr/>
          <p:nvPr/>
        </p:nvSpPr>
        <p:spPr>
          <a:xfrm>
            <a:off x="5454230" y="4297242"/>
            <a:ext cx="1296217" cy="1296217"/>
          </a:xfrm>
          <a:prstGeom prst="teardrop">
            <a:avLst/>
          </a:pr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endParaRPr>
          </a:p>
        </p:txBody>
      </p:sp>
      <p:sp>
        <p:nvSpPr>
          <p:cNvPr id="45" name="타원 44">
            <a:extLst>
              <a:ext uri="{FF2B5EF4-FFF2-40B4-BE49-F238E27FC236}">
                <a16:creationId xmlns:a16="http://schemas.microsoft.com/office/drawing/2014/main" id="{5E760B31-8B30-427D-8810-EE8A441534C6}"/>
              </a:ext>
            </a:extLst>
          </p:cNvPr>
          <p:cNvSpPr/>
          <p:nvPr/>
        </p:nvSpPr>
        <p:spPr>
          <a:xfrm>
            <a:off x="5573790" y="4412891"/>
            <a:ext cx="1060076" cy="10600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rgbClr val="C7004C"/>
                </a:solidFill>
              </a:rPr>
              <a:t>Step</a:t>
            </a:r>
          </a:p>
          <a:p>
            <a:pPr algn="ctr"/>
            <a:r>
              <a:rPr lang="en-US" altLang="ko-KR" sz="2400" b="1" dirty="0">
                <a:solidFill>
                  <a:srgbClr val="C7004C"/>
                </a:solidFill>
              </a:rPr>
              <a:t>03</a:t>
            </a:r>
            <a:endParaRPr lang="ko-KR" altLang="en-US" sz="2400" b="1" dirty="0">
              <a:solidFill>
                <a:srgbClr val="C7004C"/>
              </a:solidFill>
            </a:endParaRPr>
          </a:p>
        </p:txBody>
      </p:sp>
      <p:sp>
        <p:nvSpPr>
          <p:cNvPr id="46" name="원호 45">
            <a:extLst>
              <a:ext uri="{FF2B5EF4-FFF2-40B4-BE49-F238E27FC236}">
                <a16:creationId xmlns:a16="http://schemas.microsoft.com/office/drawing/2014/main" id="{69AC28DE-5F13-4CA9-8C5F-F9899A9C0140}"/>
              </a:ext>
            </a:extLst>
          </p:cNvPr>
          <p:cNvSpPr/>
          <p:nvPr/>
        </p:nvSpPr>
        <p:spPr>
          <a:xfrm>
            <a:off x="5269818" y="4113112"/>
            <a:ext cx="1640493" cy="1640493"/>
          </a:xfrm>
          <a:prstGeom prst="arc">
            <a:avLst>
              <a:gd name="adj1" fmla="val 20104140"/>
              <a:gd name="adj2" fmla="val 17782556"/>
            </a:avLst>
          </a:prstGeom>
          <a:noFill/>
          <a:ln>
            <a:solidFill>
              <a:srgbClr val="C7004C"/>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ko-KR" altLang="en-US" sz="2400" b="1" dirty="0">
              <a:solidFill>
                <a:srgbClr val="ED7D31"/>
              </a:solidFill>
            </a:endParaRPr>
          </a:p>
        </p:txBody>
      </p:sp>
      <p:cxnSp>
        <p:nvCxnSpPr>
          <p:cNvPr id="47" name="직선 화살표 연결선 46">
            <a:extLst>
              <a:ext uri="{FF2B5EF4-FFF2-40B4-BE49-F238E27FC236}">
                <a16:creationId xmlns:a16="http://schemas.microsoft.com/office/drawing/2014/main" id="{477A9917-A5F9-490C-B7C9-4FFD47B34467}"/>
              </a:ext>
            </a:extLst>
          </p:cNvPr>
          <p:cNvCxnSpPr>
            <a:cxnSpLocks/>
          </p:cNvCxnSpPr>
          <p:nvPr/>
        </p:nvCxnSpPr>
        <p:spPr>
          <a:xfrm flipV="1">
            <a:off x="6536795" y="4369955"/>
            <a:ext cx="139173" cy="133155"/>
          </a:xfrm>
          <a:prstGeom prst="straightConnector1">
            <a:avLst/>
          </a:prstGeom>
          <a:ln w="22225" cap="sq">
            <a:solidFill>
              <a:schemeClr val="bg1"/>
            </a:solidFill>
            <a:bevel/>
            <a:tailEnd type="arrow"/>
          </a:ln>
        </p:spPr>
        <p:style>
          <a:lnRef idx="1">
            <a:schemeClr val="accent1"/>
          </a:lnRef>
          <a:fillRef idx="0">
            <a:schemeClr val="accent1"/>
          </a:fillRef>
          <a:effectRef idx="0">
            <a:schemeClr val="accent1"/>
          </a:effectRef>
          <a:fontRef idx="minor">
            <a:schemeClr val="tx1"/>
          </a:fontRef>
        </p:style>
      </p:cxnSp>
      <p:sp>
        <p:nvSpPr>
          <p:cNvPr id="48" name="타원 47">
            <a:extLst>
              <a:ext uri="{FF2B5EF4-FFF2-40B4-BE49-F238E27FC236}">
                <a16:creationId xmlns:a16="http://schemas.microsoft.com/office/drawing/2014/main" id="{7D912F14-7867-4A66-8FDC-9DE04627BB1F}"/>
              </a:ext>
            </a:extLst>
          </p:cNvPr>
          <p:cNvSpPr/>
          <p:nvPr/>
        </p:nvSpPr>
        <p:spPr>
          <a:xfrm>
            <a:off x="9399563" y="4248734"/>
            <a:ext cx="1390459" cy="1390459"/>
          </a:xfrm>
          <a:prstGeom prst="ellipse">
            <a:avLst/>
          </a:prstGeom>
          <a:solidFill>
            <a:schemeClr val="bg1"/>
          </a:solidFill>
          <a:ln>
            <a:noFill/>
          </a:ln>
          <a:effectLst>
            <a:outerShdw blurRad="2921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endParaRPr>
          </a:p>
        </p:txBody>
      </p:sp>
      <p:sp>
        <p:nvSpPr>
          <p:cNvPr id="49" name="눈물 방울 48">
            <a:extLst>
              <a:ext uri="{FF2B5EF4-FFF2-40B4-BE49-F238E27FC236}">
                <a16:creationId xmlns:a16="http://schemas.microsoft.com/office/drawing/2014/main" id="{C117B295-CB8A-48EB-83C1-FE9A39CDF108}"/>
              </a:ext>
            </a:extLst>
          </p:cNvPr>
          <p:cNvSpPr/>
          <p:nvPr/>
        </p:nvSpPr>
        <p:spPr>
          <a:xfrm>
            <a:off x="9450211" y="4295499"/>
            <a:ext cx="1296217" cy="1296217"/>
          </a:xfrm>
          <a:prstGeom prst="teardrop">
            <a:avLst/>
          </a:pr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endParaRPr>
          </a:p>
        </p:txBody>
      </p:sp>
      <p:sp>
        <p:nvSpPr>
          <p:cNvPr id="50" name="타원 49">
            <a:extLst>
              <a:ext uri="{FF2B5EF4-FFF2-40B4-BE49-F238E27FC236}">
                <a16:creationId xmlns:a16="http://schemas.microsoft.com/office/drawing/2014/main" id="{38D5F3CB-58CA-451E-B402-CFCF328D1DCA}"/>
              </a:ext>
            </a:extLst>
          </p:cNvPr>
          <p:cNvSpPr/>
          <p:nvPr/>
        </p:nvSpPr>
        <p:spPr>
          <a:xfrm>
            <a:off x="9569771" y="4411148"/>
            <a:ext cx="1060076" cy="10600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rgbClr val="C7004C"/>
                </a:solidFill>
              </a:rPr>
              <a:t>Step</a:t>
            </a:r>
          </a:p>
          <a:p>
            <a:pPr algn="ctr"/>
            <a:r>
              <a:rPr lang="en-US" altLang="ko-KR" sz="2400" b="1" dirty="0">
                <a:solidFill>
                  <a:srgbClr val="C7004C"/>
                </a:solidFill>
              </a:rPr>
              <a:t>05</a:t>
            </a:r>
            <a:endParaRPr lang="ko-KR" altLang="en-US" sz="2400" b="1" dirty="0">
              <a:solidFill>
                <a:srgbClr val="C7004C"/>
              </a:solidFill>
            </a:endParaRPr>
          </a:p>
        </p:txBody>
      </p:sp>
      <p:sp>
        <p:nvSpPr>
          <p:cNvPr id="51" name="원호 50">
            <a:extLst>
              <a:ext uri="{FF2B5EF4-FFF2-40B4-BE49-F238E27FC236}">
                <a16:creationId xmlns:a16="http://schemas.microsoft.com/office/drawing/2014/main" id="{B2A6887D-0E30-469E-AF66-72B232922D5E}"/>
              </a:ext>
            </a:extLst>
          </p:cNvPr>
          <p:cNvSpPr/>
          <p:nvPr/>
        </p:nvSpPr>
        <p:spPr>
          <a:xfrm>
            <a:off x="9265799" y="4111369"/>
            <a:ext cx="1640493" cy="1640493"/>
          </a:xfrm>
          <a:prstGeom prst="arc">
            <a:avLst>
              <a:gd name="adj1" fmla="val 20104140"/>
              <a:gd name="adj2" fmla="val 17782556"/>
            </a:avLst>
          </a:prstGeom>
          <a:noFill/>
          <a:ln>
            <a:solidFill>
              <a:srgbClr val="C7004C"/>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ko-KR" altLang="en-US" sz="2400" b="1" dirty="0">
              <a:solidFill>
                <a:srgbClr val="ED7D31"/>
              </a:solidFill>
            </a:endParaRPr>
          </a:p>
        </p:txBody>
      </p:sp>
      <p:sp>
        <p:nvSpPr>
          <p:cNvPr id="53" name="타원 52">
            <a:extLst>
              <a:ext uri="{FF2B5EF4-FFF2-40B4-BE49-F238E27FC236}">
                <a16:creationId xmlns:a16="http://schemas.microsoft.com/office/drawing/2014/main" id="{BB228A46-BC88-4CDC-AFF9-19DD9D328E03}"/>
              </a:ext>
            </a:extLst>
          </p:cNvPr>
          <p:cNvSpPr/>
          <p:nvPr/>
        </p:nvSpPr>
        <p:spPr>
          <a:xfrm rot="5400000">
            <a:off x="7546256" y="2383317"/>
            <a:ext cx="1390459" cy="1390459"/>
          </a:xfrm>
          <a:prstGeom prst="ellipse">
            <a:avLst/>
          </a:prstGeom>
          <a:solidFill>
            <a:schemeClr val="bg1"/>
          </a:solidFill>
          <a:ln>
            <a:noFill/>
          </a:ln>
          <a:effectLst>
            <a:outerShdw blurRad="2921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endParaRPr>
          </a:p>
        </p:txBody>
      </p:sp>
      <p:sp>
        <p:nvSpPr>
          <p:cNvPr id="54" name="눈물 방울 53">
            <a:extLst>
              <a:ext uri="{FF2B5EF4-FFF2-40B4-BE49-F238E27FC236}">
                <a16:creationId xmlns:a16="http://schemas.microsoft.com/office/drawing/2014/main" id="{E96EF107-036A-4BDE-8372-AE7ACB3D77BE}"/>
              </a:ext>
            </a:extLst>
          </p:cNvPr>
          <p:cNvSpPr/>
          <p:nvPr/>
        </p:nvSpPr>
        <p:spPr>
          <a:xfrm rot="5400000">
            <a:off x="7596904" y="2430082"/>
            <a:ext cx="1296217" cy="1296217"/>
          </a:xfrm>
          <a:prstGeom prst="teardrop">
            <a:avLst/>
          </a:pr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endParaRPr>
          </a:p>
        </p:txBody>
      </p:sp>
      <p:sp>
        <p:nvSpPr>
          <p:cNvPr id="55" name="타원 54">
            <a:extLst>
              <a:ext uri="{FF2B5EF4-FFF2-40B4-BE49-F238E27FC236}">
                <a16:creationId xmlns:a16="http://schemas.microsoft.com/office/drawing/2014/main" id="{AEBA1A9C-511A-4297-9791-6219CA684418}"/>
              </a:ext>
            </a:extLst>
          </p:cNvPr>
          <p:cNvSpPr/>
          <p:nvPr/>
        </p:nvSpPr>
        <p:spPr>
          <a:xfrm>
            <a:off x="7716464" y="2545731"/>
            <a:ext cx="1060076" cy="10600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rgbClr val="C7004C"/>
                </a:solidFill>
              </a:rPr>
              <a:t>Step</a:t>
            </a:r>
          </a:p>
          <a:p>
            <a:pPr algn="ctr"/>
            <a:r>
              <a:rPr lang="en-US" altLang="ko-KR" sz="2400" b="1" dirty="0">
                <a:solidFill>
                  <a:srgbClr val="C7004C"/>
                </a:solidFill>
              </a:rPr>
              <a:t>04</a:t>
            </a:r>
            <a:endParaRPr lang="ko-KR" altLang="en-US" sz="2400" b="1" dirty="0">
              <a:solidFill>
                <a:srgbClr val="C7004C"/>
              </a:solidFill>
            </a:endParaRPr>
          </a:p>
        </p:txBody>
      </p:sp>
      <p:sp>
        <p:nvSpPr>
          <p:cNvPr id="56" name="원호 55">
            <a:extLst>
              <a:ext uri="{FF2B5EF4-FFF2-40B4-BE49-F238E27FC236}">
                <a16:creationId xmlns:a16="http://schemas.microsoft.com/office/drawing/2014/main" id="{F945F002-3779-48C3-BC78-D7A26384633C}"/>
              </a:ext>
            </a:extLst>
          </p:cNvPr>
          <p:cNvSpPr/>
          <p:nvPr/>
        </p:nvSpPr>
        <p:spPr>
          <a:xfrm rot="5400000">
            <a:off x="7412492" y="2245952"/>
            <a:ext cx="1640493" cy="1640493"/>
          </a:xfrm>
          <a:prstGeom prst="arc">
            <a:avLst>
              <a:gd name="adj1" fmla="val 20104140"/>
              <a:gd name="adj2" fmla="val 17782556"/>
            </a:avLst>
          </a:prstGeom>
          <a:noFill/>
          <a:ln>
            <a:solidFill>
              <a:srgbClr val="C7004C"/>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ko-KR" altLang="en-US" sz="2400" b="1" dirty="0">
              <a:solidFill>
                <a:srgbClr val="ED7D31"/>
              </a:solidFill>
            </a:endParaRPr>
          </a:p>
        </p:txBody>
      </p:sp>
      <p:cxnSp>
        <p:nvCxnSpPr>
          <p:cNvPr id="57" name="직선 화살표 연결선 56">
            <a:extLst>
              <a:ext uri="{FF2B5EF4-FFF2-40B4-BE49-F238E27FC236}">
                <a16:creationId xmlns:a16="http://schemas.microsoft.com/office/drawing/2014/main" id="{B2018789-D128-4022-88EA-6D4BAD13D022}"/>
              </a:ext>
            </a:extLst>
          </p:cNvPr>
          <p:cNvCxnSpPr>
            <a:cxnSpLocks/>
          </p:cNvCxnSpPr>
          <p:nvPr/>
        </p:nvCxnSpPr>
        <p:spPr>
          <a:xfrm rot="5400000" flipV="1">
            <a:off x="8880779" y="2521844"/>
            <a:ext cx="198857" cy="168322"/>
          </a:xfrm>
          <a:prstGeom prst="straightConnector1">
            <a:avLst/>
          </a:prstGeom>
          <a:ln w="22225" cap="sq">
            <a:solidFill>
              <a:schemeClr val="bg1"/>
            </a:solidFill>
            <a:bevel/>
            <a:tailEnd type="arrow"/>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A7737D8A-250F-471F-95F8-872B6D7D198F}"/>
              </a:ext>
            </a:extLst>
          </p:cNvPr>
          <p:cNvCxnSpPr>
            <a:cxnSpLocks/>
          </p:cNvCxnSpPr>
          <p:nvPr/>
        </p:nvCxnSpPr>
        <p:spPr>
          <a:xfrm rot="5400000" flipV="1">
            <a:off x="8687022" y="3500509"/>
            <a:ext cx="139173" cy="133155"/>
          </a:xfrm>
          <a:prstGeom prst="straightConnector1">
            <a:avLst/>
          </a:prstGeom>
          <a:ln w="22225" cap="sq">
            <a:solidFill>
              <a:schemeClr val="bg1"/>
            </a:solidFill>
            <a:bevel/>
            <a:tailEnd type="arrow"/>
          </a:ln>
        </p:spPr>
        <p:style>
          <a:lnRef idx="1">
            <a:schemeClr val="accent1"/>
          </a:lnRef>
          <a:fillRef idx="0">
            <a:schemeClr val="accent1"/>
          </a:fillRef>
          <a:effectRef idx="0">
            <a:schemeClr val="accent1"/>
          </a:effectRef>
          <a:fontRef idx="minor">
            <a:schemeClr val="tx1"/>
          </a:fontRef>
        </p:style>
      </p:cxnSp>
      <p:sp>
        <p:nvSpPr>
          <p:cNvPr id="59" name="직사각형 58">
            <a:extLst>
              <a:ext uri="{FF2B5EF4-FFF2-40B4-BE49-F238E27FC236}">
                <a16:creationId xmlns:a16="http://schemas.microsoft.com/office/drawing/2014/main" id="{C8128E9B-EAFA-47F9-93BA-436D422E97D8}"/>
              </a:ext>
            </a:extLst>
          </p:cNvPr>
          <p:cNvSpPr/>
          <p:nvPr/>
        </p:nvSpPr>
        <p:spPr>
          <a:xfrm>
            <a:off x="3078773" y="3926505"/>
            <a:ext cx="2087299" cy="1044260"/>
          </a:xfrm>
          <a:prstGeom prst="rect">
            <a:avLst/>
          </a:prstGeom>
        </p:spPr>
        <p:txBody>
          <a:bodyPr wrap="square">
            <a:spAutoFit/>
          </a:bodyPr>
          <a:lstStyle/>
          <a:p>
            <a:pPr algn="ctr">
              <a:lnSpc>
                <a:spcPct val="150000"/>
              </a:lnSpc>
            </a:pPr>
            <a:r>
              <a:rPr lang="en-US" altLang="ko-KR" sz="1600" b="1" dirty="0">
                <a:solidFill>
                  <a:prstClr val="black">
                    <a:lumMod val="75000"/>
                    <a:lumOff val="25000"/>
                  </a:prstClr>
                </a:solidFill>
              </a:rPr>
              <a:t>2. DESIGN - CUBE </a:t>
            </a:r>
          </a:p>
          <a:p>
            <a:pPr algn="ctr">
              <a:lnSpc>
                <a:spcPct val="150000"/>
              </a:lnSpc>
            </a:pPr>
            <a:r>
              <a:rPr lang="en-US" altLang="ko-KR" sz="1200" dirty="0">
                <a:solidFill>
                  <a:prstClr val="black">
                    <a:lumMod val="75000"/>
                    <a:lumOff val="25000"/>
                  </a:prstClr>
                </a:solidFill>
              </a:rPr>
              <a:t>Cube Type FA Board Design</a:t>
            </a:r>
          </a:p>
          <a:p>
            <a:pPr algn="ctr">
              <a:lnSpc>
                <a:spcPct val="150000"/>
              </a:lnSpc>
            </a:pPr>
            <a:r>
              <a:rPr lang="ko-KR" altLang="en-US" sz="700" dirty="0">
                <a:solidFill>
                  <a:prstClr val="black">
                    <a:lumMod val="75000"/>
                    <a:lumOff val="25000"/>
                  </a:prstClr>
                </a:solidFill>
              </a:rPr>
              <a:t>학습한 내용 바탕으로 </a:t>
            </a:r>
            <a:r>
              <a:rPr lang="en-US" altLang="ko-KR" sz="700" dirty="0">
                <a:solidFill>
                  <a:prstClr val="black">
                    <a:lumMod val="75000"/>
                    <a:lumOff val="25000"/>
                  </a:prstClr>
                </a:solidFill>
              </a:rPr>
              <a:t>36pin</a:t>
            </a:r>
            <a:r>
              <a:rPr lang="ko-KR" altLang="en-US" sz="700" dirty="0">
                <a:solidFill>
                  <a:prstClr val="black">
                    <a:lumMod val="75000"/>
                    <a:lumOff val="25000"/>
                  </a:prstClr>
                </a:solidFill>
              </a:rPr>
              <a:t> </a:t>
            </a:r>
            <a:r>
              <a:rPr lang="en-US" altLang="ko-KR" sz="700" dirty="0">
                <a:solidFill>
                  <a:prstClr val="black">
                    <a:lumMod val="75000"/>
                    <a:lumOff val="25000"/>
                  </a:prstClr>
                </a:solidFill>
              </a:rPr>
              <a:t>Pad</a:t>
            </a:r>
            <a:r>
              <a:rPr lang="ko-KR" altLang="en-US" sz="700" dirty="0">
                <a:solidFill>
                  <a:prstClr val="black">
                    <a:lumMod val="75000"/>
                    <a:lumOff val="25000"/>
                  </a:prstClr>
                </a:solidFill>
              </a:rPr>
              <a:t> </a:t>
            </a:r>
            <a:r>
              <a:rPr lang="en-US" altLang="ko-KR" sz="700" dirty="0">
                <a:solidFill>
                  <a:prstClr val="black">
                    <a:lumMod val="75000"/>
                    <a:lumOff val="25000"/>
                  </a:prstClr>
                </a:solidFill>
              </a:rPr>
              <a:t>Cube</a:t>
            </a:r>
            <a:r>
              <a:rPr lang="ko-KR" altLang="en-US" sz="700" dirty="0">
                <a:solidFill>
                  <a:prstClr val="black">
                    <a:lumMod val="75000"/>
                    <a:lumOff val="25000"/>
                  </a:prstClr>
                </a:solidFill>
              </a:rPr>
              <a:t> </a:t>
            </a:r>
            <a:r>
              <a:rPr lang="en-US" altLang="ko-KR" sz="700" dirty="0">
                <a:solidFill>
                  <a:prstClr val="black">
                    <a:lumMod val="75000"/>
                    <a:lumOff val="25000"/>
                  </a:prstClr>
                </a:solidFill>
              </a:rPr>
              <a:t>Socket</a:t>
            </a:r>
            <a:r>
              <a:rPr lang="ko-KR" altLang="en-US" sz="700" dirty="0">
                <a:solidFill>
                  <a:prstClr val="black">
                    <a:lumMod val="75000"/>
                    <a:lumOff val="25000"/>
                  </a:prstClr>
                </a:solidFill>
              </a:rPr>
              <a:t> 사용 </a:t>
            </a:r>
            <a:r>
              <a:rPr lang="en-US" altLang="ko-KR" sz="700" dirty="0">
                <a:solidFill>
                  <a:prstClr val="black">
                    <a:lumMod val="75000"/>
                    <a:lumOff val="25000"/>
                  </a:prstClr>
                </a:solidFill>
              </a:rPr>
              <a:t>OS/TDR </a:t>
            </a:r>
            <a:r>
              <a:rPr lang="ko-KR" altLang="en-US" sz="700" dirty="0">
                <a:solidFill>
                  <a:prstClr val="black">
                    <a:lumMod val="75000"/>
                    <a:lumOff val="25000"/>
                  </a:prstClr>
                </a:solidFill>
              </a:rPr>
              <a:t>겸용 </a:t>
            </a:r>
            <a:r>
              <a:rPr lang="en-US" altLang="ko-KR" sz="700" dirty="0">
                <a:solidFill>
                  <a:prstClr val="black">
                    <a:lumMod val="75000"/>
                    <a:lumOff val="25000"/>
                  </a:prstClr>
                </a:solidFill>
              </a:rPr>
              <a:t>Board Design</a:t>
            </a:r>
            <a:endParaRPr lang="ko-KR" altLang="en-US" sz="700" dirty="0">
              <a:solidFill>
                <a:prstClr val="black">
                  <a:lumMod val="75000"/>
                  <a:lumOff val="25000"/>
                </a:prstClr>
              </a:solidFill>
            </a:endParaRPr>
          </a:p>
        </p:txBody>
      </p:sp>
      <p:sp>
        <p:nvSpPr>
          <p:cNvPr id="60" name="직사각형 59">
            <a:extLst>
              <a:ext uri="{FF2B5EF4-FFF2-40B4-BE49-F238E27FC236}">
                <a16:creationId xmlns:a16="http://schemas.microsoft.com/office/drawing/2014/main" id="{BF0F9059-9EFE-43CC-840A-C48FACFC9926}"/>
              </a:ext>
            </a:extLst>
          </p:cNvPr>
          <p:cNvSpPr/>
          <p:nvPr/>
        </p:nvSpPr>
        <p:spPr>
          <a:xfrm>
            <a:off x="5089669" y="3113439"/>
            <a:ext cx="2087299" cy="882678"/>
          </a:xfrm>
          <a:prstGeom prst="rect">
            <a:avLst/>
          </a:prstGeom>
        </p:spPr>
        <p:txBody>
          <a:bodyPr wrap="square">
            <a:spAutoFit/>
          </a:bodyPr>
          <a:lstStyle/>
          <a:p>
            <a:pPr algn="ctr">
              <a:lnSpc>
                <a:spcPct val="150000"/>
              </a:lnSpc>
            </a:pPr>
            <a:r>
              <a:rPr lang="en-US" altLang="ko-KR" sz="1600" b="1" dirty="0">
                <a:solidFill>
                  <a:prstClr val="black">
                    <a:lumMod val="75000"/>
                    <a:lumOff val="25000"/>
                  </a:prstClr>
                </a:solidFill>
              </a:rPr>
              <a:t>3. BOARD Ordering</a:t>
            </a:r>
          </a:p>
          <a:p>
            <a:pPr algn="ctr">
              <a:lnSpc>
                <a:spcPct val="150000"/>
              </a:lnSpc>
            </a:pPr>
            <a:r>
              <a:rPr lang="en-US" altLang="ko-KR" sz="1200" dirty="0">
                <a:solidFill>
                  <a:prstClr val="black">
                    <a:lumMod val="75000"/>
                    <a:lumOff val="25000"/>
                  </a:prstClr>
                </a:solidFill>
              </a:rPr>
              <a:t>Order by Board Gerber File</a:t>
            </a:r>
          </a:p>
          <a:p>
            <a:pPr algn="ctr">
              <a:lnSpc>
                <a:spcPct val="150000"/>
              </a:lnSpc>
            </a:pPr>
            <a:r>
              <a:rPr lang="en-US" altLang="ko-KR" sz="700" dirty="0">
                <a:solidFill>
                  <a:prstClr val="black">
                    <a:lumMod val="75000"/>
                    <a:lumOff val="25000"/>
                  </a:prstClr>
                </a:solidFill>
              </a:rPr>
              <a:t>Board</a:t>
            </a:r>
            <a:r>
              <a:rPr lang="ko-KR" altLang="en-US" sz="700" dirty="0">
                <a:solidFill>
                  <a:prstClr val="black">
                    <a:lumMod val="75000"/>
                    <a:lumOff val="25000"/>
                  </a:prstClr>
                </a:solidFill>
              </a:rPr>
              <a:t> 설계 수정</a:t>
            </a:r>
            <a:r>
              <a:rPr lang="en-US" altLang="ko-KR" sz="700" dirty="0">
                <a:solidFill>
                  <a:prstClr val="black">
                    <a:lumMod val="75000"/>
                    <a:lumOff val="25000"/>
                  </a:prstClr>
                </a:solidFill>
              </a:rPr>
              <a:t>, </a:t>
            </a:r>
            <a:r>
              <a:rPr lang="ko-KR" altLang="en-US" sz="700" dirty="0">
                <a:solidFill>
                  <a:prstClr val="black">
                    <a:lumMod val="75000"/>
                    <a:lumOff val="25000"/>
                  </a:prstClr>
                </a:solidFill>
              </a:rPr>
              <a:t>실물 발주</a:t>
            </a:r>
          </a:p>
        </p:txBody>
      </p:sp>
      <p:sp>
        <p:nvSpPr>
          <p:cNvPr id="61" name="직사각형 60">
            <a:extLst>
              <a:ext uri="{FF2B5EF4-FFF2-40B4-BE49-F238E27FC236}">
                <a16:creationId xmlns:a16="http://schemas.microsoft.com/office/drawing/2014/main" id="{1DCE5B9C-F8BE-4321-BBE0-A6B67205234A}"/>
              </a:ext>
            </a:extLst>
          </p:cNvPr>
          <p:cNvSpPr/>
          <p:nvPr/>
        </p:nvSpPr>
        <p:spPr>
          <a:xfrm>
            <a:off x="7194093" y="3943934"/>
            <a:ext cx="2087299" cy="883575"/>
          </a:xfrm>
          <a:prstGeom prst="rect">
            <a:avLst/>
          </a:prstGeom>
        </p:spPr>
        <p:txBody>
          <a:bodyPr wrap="square">
            <a:spAutoFit/>
          </a:bodyPr>
          <a:lstStyle/>
          <a:p>
            <a:pPr algn="ctr">
              <a:lnSpc>
                <a:spcPct val="150000"/>
              </a:lnSpc>
            </a:pPr>
            <a:r>
              <a:rPr lang="en-US" altLang="ko-KR" sz="1600" b="1" dirty="0">
                <a:solidFill>
                  <a:prstClr val="black">
                    <a:lumMod val="75000"/>
                    <a:lumOff val="25000"/>
                  </a:prstClr>
                </a:solidFill>
              </a:rPr>
              <a:t>4. SMT Pad, Socket</a:t>
            </a:r>
          </a:p>
          <a:p>
            <a:pPr algn="ctr">
              <a:lnSpc>
                <a:spcPct val="150000"/>
              </a:lnSpc>
            </a:pPr>
            <a:r>
              <a:rPr lang="en-US" altLang="ko-KR" sz="1200" dirty="0">
                <a:solidFill>
                  <a:prstClr val="black">
                    <a:lumMod val="75000"/>
                    <a:lumOff val="25000"/>
                  </a:prstClr>
                </a:solidFill>
              </a:rPr>
              <a:t>SMT, Soldering</a:t>
            </a:r>
          </a:p>
          <a:p>
            <a:pPr algn="ctr">
              <a:lnSpc>
                <a:spcPct val="150000"/>
              </a:lnSpc>
            </a:pPr>
            <a:r>
              <a:rPr lang="en-US" altLang="ko-KR" sz="700" dirty="0">
                <a:solidFill>
                  <a:prstClr val="black">
                    <a:lumMod val="75000"/>
                    <a:lumOff val="25000"/>
                  </a:prstClr>
                </a:solidFill>
              </a:rPr>
              <a:t>Pad SMT, Switch/Socket/TDR pin</a:t>
            </a:r>
            <a:r>
              <a:rPr lang="ko-KR" altLang="en-US" sz="700" dirty="0">
                <a:solidFill>
                  <a:prstClr val="black">
                    <a:lumMod val="75000"/>
                    <a:lumOff val="25000"/>
                  </a:prstClr>
                </a:solidFill>
              </a:rPr>
              <a:t> </a:t>
            </a:r>
            <a:r>
              <a:rPr lang="en-US" altLang="ko-KR" sz="700" dirty="0">
                <a:solidFill>
                  <a:prstClr val="black">
                    <a:lumMod val="75000"/>
                    <a:lumOff val="25000"/>
                  </a:prstClr>
                </a:solidFill>
              </a:rPr>
              <a:t>soldering</a:t>
            </a:r>
            <a:endParaRPr lang="ko-KR" altLang="en-US" sz="700" dirty="0">
              <a:solidFill>
                <a:prstClr val="black">
                  <a:lumMod val="75000"/>
                  <a:lumOff val="25000"/>
                </a:prstClr>
              </a:solidFill>
            </a:endParaRPr>
          </a:p>
        </p:txBody>
      </p:sp>
      <p:sp>
        <p:nvSpPr>
          <p:cNvPr id="62" name="직사각형 61">
            <a:extLst>
              <a:ext uri="{FF2B5EF4-FFF2-40B4-BE49-F238E27FC236}">
                <a16:creationId xmlns:a16="http://schemas.microsoft.com/office/drawing/2014/main" id="{0F33EC11-8D4F-4DBE-8828-848FD30B352F}"/>
              </a:ext>
            </a:extLst>
          </p:cNvPr>
          <p:cNvSpPr/>
          <p:nvPr/>
        </p:nvSpPr>
        <p:spPr>
          <a:xfrm>
            <a:off x="9476429" y="3113439"/>
            <a:ext cx="2087299" cy="882678"/>
          </a:xfrm>
          <a:prstGeom prst="rect">
            <a:avLst/>
          </a:prstGeom>
        </p:spPr>
        <p:txBody>
          <a:bodyPr wrap="square">
            <a:spAutoFit/>
          </a:bodyPr>
          <a:lstStyle/>
          <a:p>
            <a:pPr algn="ctr">
              <a:lnSpc>
                <a:spcPct val="150000"/>
              </a:lnSpc>
            </a:pPr>
            <a:r>
              <a:rPr lang="en-US" altLang="ko-KR" sz="1600" b="1" dirty="0">
                <a:solidFill>
                  <a:prstClr val="black">
                    <a:lumMod val="75000"/>
                    <a:lumOff val="25000"/>
                  </a:prstClr>
                </a:solidFill>
              </a:rPr>
              <a:t>5. FAILURE ANALYSIS</a:t>
            </a:r>
          </a:p>
          <a:p>
            <a:pPr algn="ctr">
              <a:lnSpc>
                <a:spcPct val="150000"/>
              </a:lnSpc>
            </a:pPr>
            <a:r>
              <a:rPr lang="en-US" altLang="ko-KR" sz="1200" dirty="0">
                <a:solidFill>
                  <a:prstClr val="black">
                    <a:lumMod val="75000"/>
                    <a:lumOff val="25000"/>
                  </a:prstClr>
                </a:solidFill>
              </a:rPr>
              <a:t>OS, TDR, IV curve, DCR test</a:t>
            </a:r>
          </a:p>
          <a:p>
            <a:pPr algn="ctr">
              <a:lnSpc>
                <a:spcPct val="150000"/>
              </a:lnSpc>
            </a:pPr>
            <a:r>
              <a:rPr lang="en-US" altLang="ko-KR" sz="700" dirty="0">
                <a:solidFill>
                  <a:prstClr val="black">
                    <a:lumMod val="75000"/>
                    <a:lumOff val="25000"/>
                  </a:prstClr>
                </a:solidFill>
              </a:rPr>
              <a:t>Board</a:t>
            </a:r>
            <a:r>
              <a:rPr lang="ko-KR" altLang="en-US" sz="700" dirty="0">
                <a:solidFill>
                  <a:prstClr val="black">
                    <a:lumMod val="75000"/>
                    <a:lumOff val="25000"/>
                  </a:prstClr>
                </a:solidFill>
              </a:rPr>
              <a:t>를 활용한 </a:t>
            </a:r>
            <a:r>
              <a:rPr lang="en-US" altLang="ko-KR" sz="700" dirty="0">
                <a:solidFill>
                  <a:prstClr val="black">
                    <a:lumMod val="75000"/>
                    <a:lumOff val="25000"/>
                  </a:prstClr>
                </a:solidFill>
              </a:rPr>
              <a:t>FA </a:t>
            </a:r>
            <a:r>
              <a:rPr lang="ko-KR" altLang="en-US" sz="700" dirty="0">
                <a:solidFill>
                  <a:prstClr val="black">
                    <a:lumMod val="75000"/>
                    <a:lumOff val="25000"/>
                  </a:prstClr>
                </a:solidFill>
              </a:rPr>
              <a:t>단계 직접 진행</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6395" y="6489432"/>
            <a:ext cx="1508891" cy="365792"/>
          </a:xfrm>
          <a:prstGeom prst="rect">
            <a:avLst/>
          </a:prstGeom>
        </p:spPr>
      </p:pic>
    </p:spTree>
    <p:extLst>
      <p:ext uri="{BB962C8B-B14F-4D97-AF65-F5344CB8AC3E}">
        <p14:creationId xmlns:p14="http://schemas.microsoft.com/office/powerpoint/2010/main" val="2579237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DAC38029-99DC-4C19-9FCA-F483470D82CE}"/>
              </a:ext>
            </a:extLst>
          </p:cNvPr>
          <p:cNvSpPr/>
          <p:nvPr/>
        </p:nvSpPr>
        <p:spPr>
          <a:xfrm>
            <a:off x="366712" y="1088136"/>
            <a:ext cx="11458574" cy="5767088"/>
          </a:xfrm>
          <a:prstGeom prst="rect">
            <a:avLst/>
          </a:prstGeom>
          <a:solidFill>
            <a:schemeClr val="bg1"/>
          </a:solidFill>
          <a:ln>
            <a:noFill/>
          </a:ln>
          <a:effectLst>
            <a:outerShdw dist="12700" dir="16200000" rotWithShape="0">
              <a:srgbClr val="C7004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prstClr val="white"/>
                </a:solidFill>
              </a:rPr>
              <a:t>주</a:t>
            </a:r>
          </a:p>
        </p:txBody>
      </p:sp>
      <p:sp>
        <p:nvSpPr>
          <p:cNvPr id="8" name="사각형: 둥근 모서리 7">
            <a:extLst>
              <a:ext uri="{FF2B5EF4-FFF2-40B4-BE49-F238E27FC236}">
                <a16:creationId xmlns:a16="http://schemas.microsoft.com/office/drawing/2014/main" id="{758C43F8-CFD9-44F3-B9D7-2668FDECBDAD}"/>
              </a:ext>
            </a:extLst>
          </p:cNvPr>
          <p:cNvSpPr/>
          <p:nvPr/>
        </p:nvSpPr>
        <p:spPr>
          <a:xfrm>
            <a:off x="5400675" y="942249"/>
            <a:ext cx="1390649" cy="282575"/>
          </a:xfrm>
          <a:prstGeom prst="roundRect">
            <a:avLst>
              <a:gd name="adj" fmla="val 50000"/>
            </a:avLst>
          </a:pr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ko-KR" sz="900" dirty="0">
              <a:solidFill>
                <a:prstClr val="white"/>
              </a:solidFill>
            </a:endParaRPr>
          </a:p>
        </p:txBody>
      </p:sp>
      <p:sp>
        <p:nvSpPr>
          <p:cNvPr id="17" name="직사각형 16">
            <a:extLst>
              <a:ext uri="{FF2B5EF4-FFF2-40B4-BE49-F238E27FC236}">
                <a16:creationId xmlns:a16="http://schemas.microsoft.com/office/drawing/2014/main" id="{A24BCB38-9EA5-4B60-B435-9CAC36A4901D}"/>
              </a:ext>
            </a:extLst>
          </p:cNvPr>
          <p:cNvSpPr/>
          <p:nvPr/>
        </p:nvSpPr>
        <p:spPr>
          <a:xfrm>
            <a:off x="1595904" y="54950"/>
            <a:ext cx="9000190" cy="923330"/>
          </a:xfrm>
          <a:prstGeom prst="rect">
            <a:avLst/>
          </a:prstGeom>
        </p:spPr>
        <p:txBody>
          <a:bodyPr wrap="square">
            <a:spAutoFit/>
          </a:bodyPr>
          <a:lstStyle/>
          <a:p>
            <a:pPr algn="ctr" latinLnBrk="0">
              <a:lnSpc>
                <a:spcPct val="150000"/>
              </a:lnSpc>
              <a:defRPr/>
            </a:pPr>
            <a:r>
              <a:rPr lang="en-US" altLang="ko-KR" sz="3600" b="1" kern="0" dirty="0">
                <a:solidFill>
                  <a:srgbClr val="C7004C"/>
                </a:solidFill>
                <a:latin typeface="Arial Black" panose="020B0A04020102020204" pitchFamily="34" charset="0"/>
                <a:ea typeface="배달의민족 도현" panose="020B0600000101010101" pitchFamily="50" charset="-127"/>
              </a:rPr>
              <a:t>Step</a:t>
            </a:r>
            <a:r>
              <a:rPr lang="ko-KR" altLang="en-US" sz="3600" b="1" kern="0" dirty="0">
                <a:solidFill>
                  <a:srgbClr val="C7004C"/>
                </a:solidFill>
                <a:latin typeface="Arial Black" panose="020B0A04020102020204" pitchFamily="34" charset="0"/>
                <a:ea typeface="배달의민족 도현" panose="020B0600000101010101" pitchFamily="50" charset="-127"/>
              </a:rPr>
              <a:t> </a:t>
            </a:r>
            <a:r>
              <a:rPr lang="en-US" altLang="ko-KR" sz="3600" b="1" kern="0" dirty="0">
                <a:solidFill>
                  <a:srgbClr val="C7004C"/>
                </a:solidFill>
                <a:latin typeface="Arial Black" panose="020B0A04020102020204" pitchFamily="34" charset="0"/>
                <a:ea typeface="배달의민족 도현" panose="020B0600000101010101" pitchFamily="50" charset="-127"/>
              </a:rPr>
              <a:t>1.</a:t>
            </a:r>
            <a:r>
              <a:rPr lang="ko-KR" altLang="en-US" sz="3600" b="1" kern="0" dirty="0">
                <a:solidFill>
                  <a:prstClr val="black">
                    <a:lumMod val="75000"/>
                    <a:lumOff val="25000"/>
                  </a:prstClr>
                </a:solidFill>
                <a:latin typeface="Arial Black" panose="020B0A04020102020204" pitchFamily="34" charset="0"/>
                <a:ea typeface="배달의민족 도현" panose="020B0600000101010101" pitchFamily="50" charset="-127"/>
              </a:rPr>
              <a:t> </a:t>
            </a:r>
            <a:r>
              <a:rPr lang="en-US" altLang="ko-KR" sz="3600" b="1" kern="0" dirty="0">
                <a:solidFill>
                  <a:prstClr val="black">
                    <a:lumMod val="75000"/>
                    <a:lumOff val="25000"/>
                  </a:prstClr>
                </a:solidFill>
                <a:latin typeface="Arial Black" panose="020B0A04020102020204" pitchFamily="34" charset="0"/>
                <a:ea typeface="배달의민족 도현" panose="020B0600000101010101" pitchFamily="50" charset="-127"/>
              </a:rPr>
              <a:t>Module type – Part design</a:t>
            </a:r>
            <a:r>
              <a:rPr lang="en-US" altLang="ko-KR" sz="3600" b="1" kern="0" dirty="0">
                <a:solidFill>
                  <a:srgbClr val="4D4D4D"/>
                </a:solidFill>
                <a:latin typeface="Arial Black" panose="020B0A04020102020204" pitchFamily="34" charset="0"/>
                <a:ea typeface="배달의민족 도현" panose="020B0600000101010101" pitchFamily="50" charset="-127"/>
              </a:rPr>
              <a:t> </a:t>
            </a:r>
          </a:p>
        </p:txBody>
      </p:sp>
      <p:sp>
        <p:nvSpPr>
          <p:cNvPr id="13" name="TextBox 12"/>
          <p:cNvSpPr txBox="1"/>
          <p:nvPr/>
        </p:nvSpPr>
        <p:spPr>
          <a:xfrm>
            <a:off x="1654660" y="5706481"/>
            <a:ext cx="2029968"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ko-KR" sz="2400" b="1" dirty="0">
                <a:solidFill>
                  <a:srgbClr val="404040"/>
                </a:solidFill>
              </a:rPr>
              <a:t>Pin Spec</a:t>
            </a:r>
            <a:endParaRPr lang="ko-KR" altLang="en-US" sz="2400" b="1" dirty="0">
              <a:solidFill>
                <a:srgbClr val="404040"/>
              </a:solidFill>
            </a:endParaRPr>
          </a:p>
        </p:txBody>
      </p:sp>
      <p:sp>
        <p:nvSpPr>
          <p:cNvPr id="19" name="TextBox 18"/>
          <p:cNvSpPr txBox="1"/>
          <p:nvPr/>
        </p:nvSpPr>
        <p:spPr>
          <a:xfrm>
            <a:off x="4754770" y="5693425"/>
            <a:ext cx="3000471"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ko-KR" sz="2400" b="1" dirty="0">
                <a:solidFill>
                  <a:srgbClr val="404040"/>
                </a:solidFill>
              </a:rPr>
              <a:t>Schematic CAE Decal</a:t>
            </a:r>
            <a:endParaRPr lang="ko-KR" altLang="en-US" sz="2400" b="1" dirty="0">
              <a:solidFill>
                <a:srgbClr val="404040"/>
              </a:solidFill>
            </a:endParaRPr>
          </a:p>
        </p:txBody>
      </p:sp>
      <p:sp>
        <p:nvSpPr>
          <p:cNvPr id="22" name="TextBox 21"/>
          <p:cNvSpPr txBox="1"/>
          <p:nvPr/>
        </p:nvSpPr>
        <p:spPr>
          <a:xfrm>
            <a:off x="8666982" y="5699672"/>
            <a:ext cx="2331418"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ko-KR" sz="2400" b="1" dirty="0">
                <a:solidFill>
                  <a:srgbClr val="404040"/>
                </a:solidFill>
              </a:rPr>
              <a:t>PCB Decal</a:t>
            </a:r>
            <a:endParaRPr lang="ko-KR" altLang="en-US" sz="2400" b="1" dirty="0">
              <a:solidFill>
                <a:srgbClr val="404040"/>
              </a:solidFill>
            </a:endParaRPr>
          </a:p>
        </p:txBody>
      </p:sp>
      <p:sp>
        <p:nvSpPr>
          <p:cNvPr id="26" name="원호 25">
            <a:extLst>
              <a:ext uri="{FF2B5EF4-FFF2-40B4-BE49-F238E27FC236}">
                <a16:creationId xmlns:a16="http://schemas.microsoft.com/office/drawing/2014/main" id="{139C0694-B47C-4737-845F-6282BF37AD9E}"/>
              </a:ext>
            </a:extLst>
          </p:cNvPr>
          <p:cNvSpPr/>
          <p:nvPr/>
        </p:nvSpPr>
        <p:spPr>
          <a:xfrm>
            <a:off x="2353027" y="1551188"/>
            <a:ext cx="2621351" cy="2660042"/>
          </a:xfrm>
          <a:prstGeom prst="arc">
            <a:avLst>
              <a:gd name="adj1" fmla="val 13925569"/>
              <a:gd name="adj2" fmla="val 18619683"/>
            </a:avLst>
          </a:prstGeom>
          <a:ln w="38100">
            <a:solidFill>
              <a:srgbClr val="C7004C"/>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solidFill>
                <a:prstClr val="black"/>
              </a:solidFill>
            </a:endParaRPr>
          </a:p>
        </p:txBody>
      </p:sp>
      <p:sp>
        <p:nvSpPr>
          <p:cNvPr id="28" name="원호 27">
            <a:extLst>
              <a:ext uri="{FF2B5EF4-FFF2-40B4-BE49-F238E27FC236}">
                <a16:creationId xmlns:a16="http://schemas.microsoft.com/office/drawing/2014/main" id="{139C0694-B47C-4737-845F-6282BF37AD9E}"/>
              </a:ext>
            </a:extLst>
          </p:cNvPr>
          <p:cNvSpPr/>
          <p:nvPr/>
        </p:nvSpPr>
        <p:spPr>
          <a:xfrm>
            <a:off x="5935174" y="1557135"/>
            <a:ext cx="2621351" cy="2660042"/>
          </a:xfrm>
          <a:prstGeom prst="arc">
            <a:avLst>
              <a:gd name="adj1" fmla="val 13925569"/>
              <a:gd name="adj2" fmla="val 18619683"/>
            </a:avLst>
          </a:prstGeom>
          <a:ln w="38100">
            <a:solidFill>
              <a:srgbClr val="C7004C"/>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solidFill>
                <a:prstClr val="black"/>
              </a:solidFill>
            </a:endParaRPr>
          </a:p>
        </p:txBody>
      </p:sp>
      <p:sp>
        <p:nvSpPr>
          <p:cNvPr id="20" name="직사각형 19"/>
          <p:cNvSpPr/>
          <p:nvPr/>
        </p:nvSpPr>
        <p:spPr>
          <a:xfrm>
            <a:off x="1326019" y="2231095"/>
            <a:ext cx="2696505" cy="3427947"/>
          </a:xfrm>
          <a:prstGeom prst="rect">
            <a:avLst/>
          </a:prstGeom>
          <a:solidFill>
            <a:schemeClr val="bg1"/>
          </a:solidFill>
          <a:ln w="254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21" name="그룹 20"/>
          <p:cNvGrpSpPr/>
          <p:nvPr/>
        </p:nvGrpSpPr>
        <p:grpSpPr>
          <a:xfrm>
            <a:off x="818171" y="1737107"/>
            <a:ext cx="3708109" cy="4398517"/>
            <a:chOff x="1018160" y="1347926"/>
            <a:chExt cx="3285811" cy="3447868"/>
          </a:xfrm>
        </p:grpSpPr>
        <p:cxnSp>
          <p:nvCxnSpPr>
            <p:cNvPr id="25" name="직선 연결선 24"/>
            <p:cNvCxnSpPr/>
            <p:nvPr/>
          </p:nvCxnSpPr>
          <p:spPr>
            <a:xfrm>
              <a:off x="1468172" y="1347926"/>
              <a:ext cx="0" cy="3082611"/>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flipH="1">
              <a:off x="3857585" y="1735148"/>
              <a:ext cx="6754" cy="3060646"/>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rot="16200000">
              <a:off x="2881971" y="2997985"/>
              <a:ext cx="0" cy="2844000"/>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rot="16200000">
              <a:off x="2440160" y="311496"/>
              <a:ext cx="0" cy="2844000"/>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1" name="직사각형 30"/>
          <p:cNvSpPr/>
          <p:nvPr/>
        </p:nvSpPr>
        <p:spPr>
          <a:xfrm>
            <a:off x="867810" y="1737107"/>
            <a:ext cx="565025" cy="507831"/>
          </a:xfrm>
          <a:prstGeom prst="rect">
            <a:avLst/>
          </a:prstGeom>
        </p:spPr>
        <p:txBody>
          <a:bodyPr wrap="square">
            <a:spAutoFit/>
          </a:bodyPr>
          <a:lstStyle/>
          <a:p>
            <a:pPr algn="ctr">
              <a:lnSpc>
                <a:spcPct val="150000"/>
              </a:lnSpc>
            </a:pPr>
            <a:r>
              <a:rPr lang="en-US" altLang="ko-KR" b="1" dirty="0">
                <a:solidFill>
                  <a:prstClr val="black">
                    <a:lumMod val="65000"/>
                    <a:lumOff val="35000"/>
                  </a:prstClr>
                </a:solidFill>
              </a:rPr>
              <a:t>01</a:t>
            </a:r>
          </a:p>
        </p:txBody>
      </p:sp>
      <p:sp>
        <p:nvSpPr>
          <p:cNvPr id="40" name="직사각형 39"/>
          <p:cNvSpPr/>
          <p:nvPr/>
        </p:nvSpPr>
        <p:spPr>
          <a:xfrm>
            <a:off x="4906754" y="2231095"/>
            <a:ext cx="2696505" cy="3427947"/>
          </a:xfrm>
          <a:prstGeom prst="rect">
            <a:avLst/>
          </a:prstGeom>
          <a:noFill/>
          <a:ln w="25400">
            <a:solidFill>
              <a:srgbClr val="646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41" name="그룹 40"/>
          <p:cNvGrpSpPr/>
          <p:nvPr/>
        </p:nvGrpSpPr>
        <p:grpSpPr>
          <a:xfrm>
            <a:off x="4398906" y="1737107"/>
            <a:ext cx="3708109" cy="4398517"/>
            <a:chOff x="1018160" y="1347926"/>
            <a:chExt cx="3285811" cy="3447868"/>
          </a:xfrm>
        </p:grpSpPr>
        <p:cxnSp>
          <p:nvCxnSpPr>
            <p:cNvPr id="42" name="직선 연결선 41"/>
            <p:cNvCxnSpPr/>
            <p:nvPr/>
          </p:nvCxnSpPr>
          <p:spPr>
            <a:xfrm>
              <a:off x="1468172" y="1347926"/>
              <a:ext cx="0" cy="3082611"/>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3" name="직선 연결선 42"/>
            <p:cNvCxnSpPr/>
            <p:nvPr/>
          </p:nvCxnSpPr>
          <p:spPr>
            <a:xfrm flipH="1">
              <a:off x="3857585" y="1735148"/>
              <a:ext cx="5405" cy="3060646"/>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rot="16200000">
              <a:off x="2881971" y="3005551"/>
              <a:ext cx="0" cy="2844000"/>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직선 연결선 44"/>
            <p:cNvCxnSpPr/>
            <p:nvPr/>
          </p:nvCxnSpPr>
          <p:spPr>
            <a:xfrm rot="16200000">
              <a:off x="2440160" y="318663"/>
              <a:ext cx="0" cy="2844000"/>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46" name="직사각형 45"/>
          <p:cNvSpPr/>
          <p:nvPr/>
        </p:nvSpPr>
        <p:spPr>
          <a:xfrm>
            <a:off x="4448545" y="1737107"/>
            <a:ext cx="565025" cy="464871"/>
          </a:xfrm>
          <a:prstGeom prst="rect">
            <a:avLst/>
          </a:prstGeom>
        </p:spPr>
        <p:txBody>
          <a:bodyPr wrap="square">
            <a:spAutoFit/>
          </a:bodyPr>
          <a:lstStyle/>
          <a:p>
            <a:pPr algn="ctr">
              <a:lnSpc>
                <a:spcPct val="150000"/>
              </a:lnSpc>
            </a:pPr>
            <a:r>
              <a:rPr lang="en-US" altLang="ko-KR" b="1" dirty="0">
                <a:solidFill>
                  <a:prstClr val="black">
                    <a:lumMod val="65000"/>
                    <a:lumOff val="35000"/>
                  </a:prstClr>
                </a:solidFill>
              </a:rPr>
              <a:t>02</a:t>
            </a:r>
          </a:p>
        </p:txBody>
      </p:sp>
      <p:sp>
        <p:nvSpPr>
          <p:cNvPr id="55" name="직사각형 54"/>
          <p:cNvSpPr/>
          <p:nvPr/>
        </p:nvSpPr>
        <p:spPr>
          <a:xfrm>
            <a:off x="8026230" y="1737107"/>
            <a:ext cx="565025" cy="464871"/>
          </a:xfrm>
          <a:prstGeom prst="rect">
            <a:avLst/>
          </a:prstGeom>
        </p:spPr>
        <p:txBody>
          <a:bodyPr wrap="square">
            <a:spAutoFit/>
          </a:bodyPr>
          <a:lstStyle/>
          <a:p>
            <a:pPr algn="ctr">
              <a:lnSpc>
                <a:spcPct val="150000"/>
              </a:lnSpc>
            </a:pPr>
            <a:r>
              <a:rPr lang="en-US" altLang="ko-KR" b="1" dirty="0">
                <a:solidFill>
                  <a:prstClr val="black">
                    <a:lumMod val="65000"/>
                    <a:lumOff val="35000"/>
                  </a:prstClr>
                </a:solidFill>
              </a:rPr>
              <a:t>03</a:t>
            </a:r>
          </a:p>
        </p:txBody>
      </p:sp>
      <p:pic>
        <p:nvPicPr>
          <p:cNvPr id="35" name="그림 34"/>
          <p:cNvPicPr>
            <a:picLocks noChangeAspect="1"/>
          </p:cNvPicPr>
          <p:nvPr/>
        </p:nvPicPr>
        <p:blipFill rotWithShape="1">
          <a:blip r:embed="rId2" cstate="print">
            <a:extLst>
              <a:ext uri="{28A0092B-C50C-407E-A947-70E740481C1C}">
                <a14:useLocalDpi xmlns:a14="http://schemas.microsoft.com/office/drawing/2010/main" val="0"/>
              </a:ext>
            </a:extLst>
          </a:blip>
          <a:srcRect r="30517"/>
          <a:stretch/>
        </p:blipFill>
        <p:spPr>
          <a:xfrm>
            <a:off x="1380563" y="2356963"/>
            <a:ext cx="2533944" cy="1538397"/>
          </a:xfrm>
          <a:prstGeom prst="rect">
            <a:avLst/>
          </a:prstGeom>
        </p:spPr>
      </p:pic>
      <p:pic>
        <p:nvPicPr>
          <p:cNvPr id="36" name="그림 35"/>
          <p:cNvPicPr>
            <a:picLocks noChangeAspect="1"/>
          </p:cNvPicPr>
          <p:nvPr/>
        </p:nvPicPr>
        <p:blipFill rotWithShape="1">
          <a:blip r:embed="rId3">
            <a:extLst>
              <a:ext uri="{28A0092B-C50C-407E-A947-70E740481C1C}">
                <a14:useLocalDpi xmlns:a14="http://schemas.microsoft.com/office/drawing/2010/main" val="0"/>
              </a:ext>
            </a:extLst>
          </a:blip>
          <a:srcRect l="68671" t="4063" b="22134"/>
          <a:stretch/>
        </p:blipFill>
        <p:spPr>
          <a:xfrm>
            <a:off x="1784759" y="3864036"/>
            <a:ext cx="1748143" cy="1737232"/>
          </a:xfrm>
          <a:prstGeom prst="rect">
            <a:avLst/>
          </a:prstGeom>
        </p:spPr>
      </p:pic>
      <p:pic>
        <p:nvPicPr>
          <p:cNvPr id="37" name="그림 36"/>
          <p:cNvPicPr>
            <a:picLocks noChangeAspect="1"/>
          </p:cNvPicPr>
          <p:nvPr/>
        </p:nvPicPr>
        <p:blipFill rotWithShape="1">
          <a:blip r:embed="rId4" cstate="print">
            <a:extLst>
              <a:ext uri="{28A0092B-C50C-407E-A947-70E740481C1C}">
                <a14:useLocalDpi xmlns:a14="http://schemas.microsoft.com/office/drawing/2010/main" val="0"/>
              </a:ext>
            </a:extLst>
          </a:blip>
          <a:srcRect l="8955" r="53675" b="13112"/>
          <a:stretch/>
        </p:blipFill>
        <p:spPr>
          <a:xfrm>
            <a:off x="4954886" y="2460475"/>
            <a:ext cx="2593643" cy="2960243"/>
          </a:xfrm>
          <a:prstGeom prst="rect">
            <a:avLst/>
          </a:prstGeom>
        </p:spPr>
      </p:pic>
      <p:sp>
        <p:nvSpPr>
          <p:cNvPr id="49" name="직사각형 48"/>
          <p:cNvSpPr/>
          <p:nvPr/>
        </p:nvSpPr>
        <p:spPr>
          <a:xfrm>
            <a:off x="8484439" y="2231095"/>
            <a:ext cx="2696505" cy="3427947"/>
          </a:xfrm>
          <a:prstGeom prst="rect">
            <a:avLst/>
          </a:prstGeom>
          <a:solidFill>
            <a:schemeClr val="bg1"/>
          </a:solidFill>
          <a:ln w="25400">
            <a:solidFill>
              <a:srgbClr val="646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50" name="그룹 49"/>
          <p:cNvGrpSpPr/>
          <p:nvPr/>
        </p:nvGrpSpPr>
        <p:grpSpPr>
          <a:xfrm>
            <a:off x="7976591" y="1737107"/>
            <a:ext cx="3708109" cy="4398517"/>
            <a:chOff x="1018160" y="1347926"/>
            <a:chExt cx="3285811" cy="3447868"/>
          </a:xfrm>
        </p:grpSpPr>
        <p:cxnSp>
          <p:nvCxnSpPr>
            <p:cNvPr id="51" name="직선 연결선 50"/>
            <p:cNvCxnSpPr/>
            <p:nvPr/>
          </p:nvCxnSpPr>
          <p:spPr>
            <a:xfrm>
              <a:off x="1468172" y="1347926"/>
              <a:ext cx="0" cy="3082611"/>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직선 연결선 51"/>
            <p:cNvCxnSpPr/>
            <p:nvPr/>
          </p:nvCxnSpPr>
          <p:spPr>
            <a:xfrm flipH="1">
              <a:off x="3857579" y="1735148"/>
              <a:ext cx="5403" cy="3060646"/>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직선 연결선 52"/>
            <p:cNvCxnSpPr/>
            <p:nvPr/>
          </p:nvCxnSpPr>
          <p:spPr>
            <a:xfrm rot="16200000">
              <a:off x="2881971" y="3005551"/>
              <a:ext cx="0" cy="2844000"/>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직선 연결선 53"/>
            <p:cNvCxnSpPr/>
            <p:nvPr/>
          </p:nvCxnSpPr>
          <p:spPr>
            <a:xfrm rot="16200000">
              <a:off x="2440160" y="318663"/>
              <a:ext cx="0" cy="2844000"/>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38" name="그림 37"/>
          <p:cNvPicPr>
            <a:picLocks noChangeAspect="1"/>
          </p:cNvPicPr>
          <p:nvPr/>
        </p:nvPicPr>
        <p:blipFill>
          <a:blip r:embed="rId5"/>
          <a:stretch>
            <a:fillRect/>
          </a:stretch>
        </p:blipFill>
        <p:spPr>
          <a:xfrm>
            <a:off x="9125035" y="2792969"/>
            <a:ext cx="1406058" cy="2357422"/>
          </a:xfrm>
          <a:prstGeom prst="rect">
            <a:avLst/>
          </a:prstGeom>
        </p:spPr>
      </p:pic>
      <p:pic>
        <p:nvPicPr>
          <p:cNvPr id="39" name="그림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6395" y="6488039"/>
            <a:ext cx="1508891" cy="365792"/>
          </a:xfrm>
          <a:prstGeom prst="rect">
            <a:avLst/>
          </a:prstGeom>
        </p:spPr>
      </p:pic>
    </p:spTree>
    <p:extLst>
      <p:ext uri="{BB962C8B-B14F-4D97-AF65-F5344CB8AC3E}">
        <p14:creationId xmlns:p14="http://schemas.microsoft.com/office/powerpoint/2010/main" val="329600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49"/>
                                        </p:tgtEl>
                                      </p:cBhvr>
                                      <p:by x="150000" y="150000"/>
                                    </p:animScale>
                                  </p:childTnLst>
                                </p:cTn>
                              </p:par>
                              <p:par>
                                <p:cTn id="7" presetID="6" presetClass="emph" presetSubtype="0" fill="hold" nodeType="withEffect">
                                  <p:stCondLst>
                                    <p:cond delay="0"/>
                                  </p:stCondLst>
                                  <p:childTnLst>
                                    <p:animScale>
                                      <p:cBhvr>
                                        <p:cTn id="8" dur="500" fill="hold"/>
                                        <p:tgtEl>
                                          <p:spTgt spid="50"/>
                                        </p:tgtEl>
                                      </p:cBhvr>
                                      <p:by x="150000" y="150000"/>
                                    </p:animScale>
                                  </p:childTnLst>
                                </p:cTn>
                              </p:par>
                              <p:par>
                                <p:cTn id="9" presetID="6" presetClass="emph" presetSubtype="0" fill="hold" nodeType="withEffect">
                                  <p:stCondLst>
                                    <p:cond delay="0"/>
                                  </p:stCondLst>
                                  <p:childTnLst>
                                    <p:animScale>
                                      <p:cBhvr>
                                        <p:cTn id="10" dur="500" fill="hold"/>
                                        <p:tgtEl>
                                          <p:spTgt spid="38"/>
                                        </p:tgtEl>
                                      </p:cBhvr>
                                      <p:by x="150000" y="150000"/>
                                    </p:animScale>
                                  </p:childTnLst>
                                </p:cTn>
                              </p:par>
                              <p:par>
                                <p:cTn id="11" presetID="42" presetClass="path" presetSubtype="0" accel="50000" decel="50000" fill="hold" grpId="1" nodeType="withEffect">
                                  <p:stCondLst>
                                    <p:cond delay="0"/>
                                  </p:stCondLst>
                                  <p:childTnLst>
                                    <p:animMotion origin="layout" path="M -4.16667E-7 -0.00162 L -0.29479 -0.01342 " pathEditMode="relative" rAng="0" ptsTypes="AA">
                                      <p:cBhvr>
                                        <p:cTn id="12" dur="500" fill="hold"/>
                                        <p:tgtEl>
                                          <p:spTgt spid="49"/>
                                        </p:tgtEl>
                                        <p:attrNameLst>
                                          <p:attrName>ppt_x</p:attrName>
                                          <p:attrName>ppt_y</p:attrName>
                                        </p:attrNameLst>
                                      </p:cBhvr>
                                      <p:rCtr x="-14740" y="-602"/>
                                    </p:animMotion>
                                  </p:childTnLst>
                                </p:cTn>
                              </p:par>
                              <p:par>
                                <p:cTn id="13" presetID="42" presetClass="path" presetSubtype="0" accel="50000" decel="50000" fill="hold" nodeType="withEffect">
                                  <p:stCondLst>
                                    <p:cond delay="0"/>
                                  </p:stCondLst>
                                  <p:childTnLst>
                                    <p:animMotion origin="layout" path="M 0 -0.00162 L -0.29453 -0.01203 " pathEditMode="relative" rAng="0" ptsTypes="AA">
                                      <p:cBhvr>
                                        <p:cTn id="14" dur="500" fill="hold"/>
                                        <p:tgtEl>
                                          <p:spTgt spid="50"/>
                                        </p:tgtEl>
                                        <p:attrNameLst>
                                          <p:attrName>ppt_x</p:attrName>
                                          <p:attrName>ppt_y</p:attrName>
                                        </p:attrNameLst>
                                      </p:cBhvr>
                                      <p:rCtr x="-14727" y="-532"/>
                                    </p:animMotion>
                                  </p:childTnLst>
                                </p:cTn>
                              </p:par>
                              <p:par>
                                <p:cTn id="15" presetID="42" presetClass="path" presetSubtype="0" accel="50000" decel="50000" fill="hold" nodeType="withEffect">
                                  <p:stCondLst>
                                    <p:cond delay="0"/>
                                  </p:stCondLst>
                                  <p:childTnLst>
                                    <p:animMotion origin="layout" path="M 2.08333E-7 -0.00163 L -0.2944 -0.01551 " pathEditMode="relative" rAng="0" ptsTypes="AA">
                                      <p:cBhvr>
                                        <p:cTn id="16" dur="500" fill="hold"/>
                                        <p:tgtEl>
                                          <p:spTgt spid="38"/>
                                        </p:tgtEl>
                                        <p:attrNameLst>
                                          <p:attrName>ppt_x</p:attrName>
                                          <p:attrName>ppt_y</p:attrName>
                                        </p:attrNameLst>
                                      </p:cBhvr>
                                      <p:rCtr x="-14727"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DAC38029-99DC-4C19-9FCA-F483470D82CE}"/>
              </a:ext>
            </a:extLst>
          </p:cNvPr>
          <p:cNvSpPr/>
          <p:nvPr/>
        </p:nvSpPr>
        <p:spPr>
          <a:xfrm>
            <a:off x="366712" y="1090912"/>
            <a:ext cx="11458574" cy="5767088"/>
          </a:xfrm>
          <a:prstGeom prst="rect">
            <a:avLst/>
          </a:prstGeom>
          <a:solidFill>
            <a:schemeClr val="bg1"/>
          </a:solidFill>
          <a:ln>
            <a:noFill/>
          </a:ln>
          <a:effectLst>
            <a:outerShdw dist="12700" dir="16200000" rotWithShape="0">
              <a:srgbClr val="C7004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prstClr val="white"/>
                </a:solidFill>
              </a:rPr>
              <a:t>주</a:t>
            </a:r>
          </a:p>
        </p:txBody>
      </p:sp>
      <p:sp>
        <p:nvSpPr>
          <p:cNvPr id="8" name="사각형: 둥근 모서리 7">
            <a:extLst>
              <a:ext uri="{FF2B5EF4-FFF2-40B4-BE49-F238E27FC236}">
                <a16:creationId xmlns:a16="http://schemas.microsoft.com/office/drawing/2014/main" id="{758C43F8-CFD9-44F3-B9D7-2668FDECBDAD}"/>
              </a:ext>
            </a:extLst>
          </p:cNvPr>
          <p:cNvSpPr/>
          <p:nvPr/>
        </p:nvSpPr>
        <p:spPr>
          <a:xfrm>
            <a:off x="5400675" y="942249"/>
            <a:ext cx="1390649" cy="282575"/>
          </a:xfrm>
          <a:prstGeom prst="roundRect">
            <a:avLst>
              <a:gd name="adj" fmla="val 50000"/>
            </a:avLst>
          </a:pr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ko-KR" sz="900" dirty="0">
              <a:solidFill>
                <a:prstClr val="white"/>
              </a:solidFill>
            </a:endParaRPr>
          </a:p>
        </p:txBody>
      </p:sp>
      <p:sp>
        <p:nvSpPr>
          <p:cNvPr id="17" name="직사각형 16">
            <a:extLst>
              <a:ext uri="{FF2B5EF4-FFF2-40B4-BE49-F238E27FC236}">
                <a16:creationId xmlns:a16="http://schemas.microsoft.com/office/drawing/2014/main" id="{A24BCB38-9EA5-4B60-B435-9CAC36A4901D}"/>
              </a:ext>
            </a:extLst>
          </p:cNvPr>
          <p:cNvSpPr/>
          <p:nvPr/>
        </p:nvSpPr>
        <p:spPr>
          <a:xfrm>
            <a:off x="1595904" y="54950"/>
            <a:ext cx="9000190" cy="923330"/>
          </a:xfrm>
          <a:prstGeom prst="rect">
            <a:avLst/>
          </a:prstGeom>
        </p:spPr>
        <p:txBody>
          <a:bodyPr wrap="square">
            <a:spAutoFit/>
          </a:bodyPr>
          <a:lstStyle/>
          <a:p>
            <a:pPr algn="ctr" latinLnBrk="0">
              <a:lnSpc>
                <a:spcPct val="150000"/>
              </a:lnSpc>
              <a:defRPr/>
            </a:pPr>
            <a:r>
              <a:rPr lang="en-US" altLang="ko-KR" sz="3600" b="1" kern="0" dirty="0">
                <a:solidFill>
                  <a:srgbClr val="C7004C"/>
                </a:solidFill>
                <a:latin typeface="Arial Black" panose="020B0A04020102020204" pitchFamily="34" charset="0"/>
                <a:ea typeface="배달의민족 도현" panose="020B0600000101010101" pitchFamily="50" charset="-127"/>
              </a:rPr>
              <a:t>Step</a:t>
            </a:r>
            <a:r>
              <a:rPr lang="ko-KR" altLang="en-US" sz="3600" b="1" kern="0" dirty="0">
                <a:solidFill>
                  <a:srgbClr val="C7004C"/>
                </a:solidFill>
                <a:latin typeface="Arial Black" panose="020B0A04020102020204" pitchFamily="34" charset="0"/>
                <a:ea typeface="배달의민족 도현" panose="020B0600000101010101" pitchFamily="50" charset="-127"/>
              </a:rPr>
              <a:t> </a:t>
            </a:r>
            <a:r>
              <a:rPr lang="en-US" altLang="ko-KR" sz="3600" b="1" kern="0" dirty="0">
                <a:solidFill>
                  <a:srgbClr val="C7004C"/>
                </a:solidFill>
                <a:latin typeface="Arial Black" panose="020B0A04020102020204" pitchFamily="34" charset="0"/>
                <a:ea typeface="배달의민족 도현" panose="020B0600000101010101" pitchFamily="50" charset="-127"/>
              </a:rPr>
              <a:t>1.</a:t>
            </a:r>
            <a:r>
              <a:rPr lang="ko-KR" altLang="en-US" sz="3600" b="1" kern="0" dirty="0">
                <a:solidFill>
                  <a:prstClr val="black">
                    <a:lumMod val="75000"/>
                    <a:lumOff val="25000"/>
                  </a:prstClr>
                </a:solidFill>
                <a:latin typeface="Arial Black" panose="020B0A04020102020204" pitchFamily="34" charset="0"/>
                <a:ea typeface="배달의민족 도현" panose="020B0600000101010101" pitchFamily="50" charset="-127"/>
              </a:rPr>
              <a:t> </a:t>
            </a:r>
            <a:r>
              <a:rPr lang="en-US" altLang="ko-KR" sz="3600" b="1" kern="0" dirty="0">
                <a:solidFill>
                  <a:prstClr val="black">
                    <a:lumMod val="75000"/>
                    <a:lumOff val="25000"/>
                  </a:prstClr>
                </a:solidFill>
                <a:latin typeface="Arial Black" panose="020B0A04020102020204" pitchFamily="34" charset="0"/>
                <a:ea typeface="배달의민족 도현" panose="020B0600000101010101" pitchFamily="50" charset="-127"/>
              </a:rPr>
              <a:t>Module type – Board design</a:t>
            </a:r>
            <a:r>
              <a:rPr lang="en-US" altLang="ko-KR" sz="3600" b="1" kern="0" dirty="0">
                <a:solidFill>
                  <a:srgbClr val="4D4D4D"/>
                </a:solidFill>
                <a:latin typeface="Arial Black" panose="020B0A04020102020204" pitchFamily="34" charset="0"/>
                <a:ea typeface="배달의민족 도현" panose="020B0600000101010101" pitchFamily="50" charset="-127"/>
              </a:rPr>
              <a:t> </a:t>
            </a:r>
          </a:p>
        </p:txBody>
      </p:sp>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l="3925" t="-1" r="53962" b="15447"/>
          <a:stretch/>
        </p:blipFill>
        <p:spPr>
          <a:xfrm>
            <a:off x="1402079" y="1294383"/>
            <a:ext cx="2390083" cy="2355569"/>
          </a:xfrm>
          <a:prstGeom prst="rect">
            <a:avLst/>
          </a:prstGeom>
        </p:spPr>
      </p:pic>
      <p:sp>
        <p:nvSpPr>
          <p:cNvPr id="4" name="모서리가 둥근 직사각형 3"/>
          <p:cNvSpPr/>
          <p:nvPr/>
        </p:nvSpPr>
        <p:spPr>
          <a:xfrm>
            <a:off x="5711460" y="2347982"/>
            <a:ext cx="5787319" cy="3173251"/>
          </a:xfrm>
          <a:prstGeom prst="roundRect">
            <a:avLst>
              <a:gd name="adj" fmla="val 5750"/>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p:cNvSpPr txBox="1"/>
          <p:nvPr/>
        </p:nvSpPr>
        <p:spPr>
          <a:xfrm>
            <a:off x="1301648" y="5790403"/>
            <a:ext cx="2788427"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ko-KR" sz="2400" b="1" dirty="0">
                <a:solidFill>
                  <a:srgbClr val="404040"/>
                </a:solidFill>
              </a:rPr>
              <a:t>Schematic Design</a:t>
            </a:r>
            <a:endParaRPr lang="ko-KR" altLang="en-US" sz="2400" b="1" dirty="0">
              <a:solidFill>
                <a:srgbClr val="404040"/>
              </a:solidFill>
            </a:endParaRPr>
          </a:p>
        </p:txBody>
      </p:sp>
      <p:sp>
        <p:nvSpPr>
          <p:cNvPr id="21" name="TextBox 20"/>
          <p:cNvSpPr txBox="1"/>
          <p:nvPr/>
        </p:nvSpPr>
        <p:spPr>
          <a:xfrm>
            <a:off x="7210905" y="1710758"/>
            <a:ext cx="2788427"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ko-KR" sz="2400" b="1" dirty="0">
                <a:solidFill>
                  <a:srgbClr val="404040"/>
                </a:solidFill>
              </a:rPr>
              <a:t>Board Layout Design</a:t>
            </a:r>
            <a:endParaRPr lang="ko-KR" altLang="en-US" sz="2400" b="1" dirty="0">
              <a:solidFill>
                <a:srgbClr val="404040"/>
              </a:solidFill>
            </a:endParaRPr>
          </a:p>
        </p:txBody>
      </p:sp>
      <p:sp>
        <p:nvSpPr>
          <p:cNvPr id="5" name="이등변 삼각형 4"/>
          <p:cNvSpPr/>
          <p:nvPr/>
        </p:nvSpPr>
        <p:spPr>
          <a:xfrm rot="5400000">
            <a:off x="4518263" y="3482360"/>
            <a:ext cx="407589" cy="576604"/>
          </a:xfrm>
          <a:prstGeom prst="triangle">
            <a:avLst/>
          </a:prstGeom>
          <a:solidFill>
            <a:srgbClr val="C7004C"/>
          </a:solidFill>
          <a:ln w="38100">
            <a:solidFill>
              <a:srgbClr val="C7004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6395" y="6489432"/>
            <a:ext cx="1508891" cy="365792"/>
          </a:xfrm>
          <a:prstGeom prst="rect">
            <a:avLst/>
          </a:prstGeom>
        </p:spPr>
      </p:pic>
      <p:pic>
        <p:nvPicPr>
          <p:cNvPr id="11" name="그림 10"/>
          <p:cNvPicPr>
            <a:picLocks noChangeAspect="1"/>
          </p:cNvPicPr>
          <p:nvPr/>
        </p:nvPicPr>
        <p:blipFill rotWithShape="1">
          <a:blip r:embed="rId5" cstate="print">
            <a:extLst>
              <a:ext uri="{28A0092B-C50C-407E-A947-70E740481C1C}">
                <a14:useLocalDpi xmlns:a14="http://schemas.microsoft.com/office/drawing/2010/main" val="0"/>
              </a:ext>
            </a:extLst>
          </a:blip>
          <a:srcRect l="51431" r="4171"/>
          <a:stretch/>
        </p:blipFill>
        <p:spPr>
          <a:xfrm>
            <a:off x="1793123" y="3649952"/>
            <a:ext cx="1805478" cy="1996186"/>
          </a:xfrm>
          <a:prstGeom prst="rect">
            <a:avLst/>
          </a:prstGeom>
        </p:spPr>
      </p:pic>
      <p:sp>
        <p:nvSpPr>
          <p:cNvPr id="3" name="모서리가 둥근 직사각형 2"/>
          <p:cNvSpPr/>
          <p:nvPr/>
        </p:nvSpPr>
        <p:spPr>
          <a:xfrm>
            <a:off x="6559826" y="4033077"/>
            <a:ext cx="3551582" cy="1210365"/>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연결선 6"/>
          <p:cNvCxnSpPr/>
          <p:nvPr/>
        </p:nvCxnSpPr>
        <p:spPr>
          <a:xfrm>
            <a:off x="7120835" y="5246756"/>
            <a:ext cx="0" cy="53370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641890" y="5780463"/>
            <a:ext cx="1138030" cy="338554"/>
          </a:xfrm>
          <a:prstGeom prst="rect">
            <a:avLst/>
          </a:prstGeom>
          <a:noFill/>
        </p:spPr>
        <p:txBody>
          <a:bodyPr wrap="square" rtlCol="0">
            <a:spAutoFit/>
          </a:bodyPr>
          <a:lstStyle/>
          <a:p>
            <a:r>
              <a:rPr lang="en-US" altLang="ko-KR" sz="1600" b="1" dirty="0">
                <a:solidFill>
                  <a:srgbClr val="404040"/>
                </a:solidFill>
              </a:rPr>
              <a:t>OS test pin</a:t>
            </a:r>
            <a:endParaRPr lang="ko-KR" altLang="en-US" sz="1600" b="1" dirty="0">
              <a:solidFill>
                <a:srgbClr val="404040"/>
              </a:solidFill>
            </a:endParaRPr>
          </a:p>
        </p:txBody>
      </p:sp>
      <p:sp>
        <p:nvSpPr>
          <p:cNvPr id="16" name="모서리가 둥근 직사각형 15"/>
          <p:cNvSpPr/>
          <p:nvPr/>
        </p:nvSpPr>
        <p:spPr>
          <a:xfrm>
            <a:off x="6420166" y="3228992"/>
            <a:ext cx="4369904" cy="639971"/>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p:cNvCxnSpPr/>
          <p:nvPr/>
        </p:nvCxnSpPr>
        <p:spPr>
          <a:xfrm>
            <a:off x="5506278" y="2902226"/>
            <a:ext cx="951436" cy="353913"/>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784110" y="2732949"/>
            <a:ext cx="754214" cy="338554"/>
          </a:xfrm>
          <a:prstGeom prst="rect">
            <a:avLst/>
          </a:prstGeom>
          <a:noFill/>
        </p:spPr>
        <p:txBody>
          <a:bodyPr wrap="square" rtlCol="0">
            <a:spAutoFit/>
          </a:bodyPr>
          <a:lstStyle/>
          <a:p>
            <a:r>
              <a:rPr lang="en-US" altLang="ko-KR" sz="1600" b="1" dirty="0">
                <a:solidFill>
                  <a:srgbClr val="404040"/>
                </a:solidFill>
              </a:rPr>
              <a:t>Switch</a:t>
            </a:r>
            <a:endParaRPr lang="ko-KR" altLang="en-US" sz="1600" b="1" dirty="0">
              <a:solidFill>
                <a:srgbClr val="404040"/>
              </a:solidFill>
            </a:endParaRPr>
          </a:p>
        </p:txBody>
      </p:sp>
      <p:sp>
        <p:nvSpPr>
          <p:cNvPr id="24" name="모서리가 둥근 직사각형 23"/>
          <p:cNvSpPr/>
          <p:nvPr/>
        </p:nvSpPr>
        <p:spPr>
          <a:xfrm>
            <a:off x="6420166" y="2481894"/>
            <a:ext cx="1635499" cy="639971"/>
          </a:xfrm>
          <a:prstGeom prst="roundRect">
            <a:avLst>
              <a:gd name="adj" fmla="val 50000"/>
            </a:avLst>
          </a:prstGeom>
          <a:noFill/>
          <a:ln w="38100">
            <a:solidFill>
              <a:srgbClr val="C70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p:cNvCxnSpPr/>
          <p:nvPr/>
        </p:nvCxnSpPr>
        <p:spPr>
          <a:xfrm>
            <a:off x="6728791" y="2121882"/>
            <a:ext cx="283041" cy="352802"/>
          </a:xfrm>
          <a:prstGeom prst="line">
            <a:avLst/>
          </a:prstGeom>
          <a:ln w="19050">
            <a:solidFill>
              <a:srgbClr val="C7004C"/>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38324" y="1919475"/>
            <a:ext cx="1513600" cy="338554"/>
          </a:xfrm>
          <a:prstGeom prst="rect">
            <a:avLst/>
          </a:prstGeom>
          <a:noFill/>
        </p:spPr>
        <p:txBody>
          <a:bodyPr wrap="square" rtlCol="0">
            <a:spAutoFit/>
          </a:bodyPr>
          <a:lstStyle/>
          <a:p>
            <a:r>
              <a:rPr lang="en-US" altLang="ko-KR" sz="1600" b="1" dirty="0">
                <a:solidFill>
                  <a:srgbClr val="404040"/>
                </a:solidFill>
              </a:rPr>
              <a:t>TDR test pin</a:t>
            </a:r>
            <a:endParaRPr lang="ko-KR" altLang="en-US" sz="1600" b="1" dirty="0">
              <a:solidFill>
                <a:srgbClr val="404040"/>
              </a:solidFill>
            </a:endParaRPr>
          </a:p>
        </p:txBody>
      </p:sp>
    </p:spTree>
    <p:extLst>
      <p:ext uri="{BB962C8B-B14F-4D97-AF65-F5344CB8AC3E}">
        <p14:creationId xmlns:p14="http://schemas.microsoft.com/office/powerpoint/2010/main" val="66483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500"/>
                                        <p:tgtEl>
                                          <p:spTgt spid="7"/>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right)">
                                      <p:cBhvr>
                                        <p:cTn id="13" dur="500"/>
                                        <p:tgtEl>
                                          <p:spTgt spid="9"/>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right)">
                                      <p:cBhvr>
                                        <p:cTn id="16" dur="500"/>
                                        <p:tgtEl>
                                          <p:spTgt spid="16"/>
                                        </p:tgtEl>
                                      </p:cBhvr>
                                    </p:animEffect>
                                  </p:childTnLst>
                                </p:cTn>
                              </p:par>
                              <p:par>
                                <p:cTn id="17" presetID="22" presetClass="entr" presetSubtype="2"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right)">
                                      <p:cBhvr>
                                        <p:cTn id="19" dur="500"/>
                                        <p:tgtEl>
                                          <p:spTgt spid="22"/>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right)">
                                      <p:cBhvr>
                                        <p:cTn id="22" dur="500"/>
                                        <p:tgtEl>
                                          <p:spTgt spid="23"/>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right)">
                                      <p:cBhvr>
                                        <p:cTn id="25" dur="500"/>
                                        <p:tgtEl>
                                          <p:spTgt spid="24"/>
                                        </p:tgtEl>
                                      </p:cBhvr>
                                    </p:animEffect>
                                  </p:childTnLst>
                                </p:cTn>
                              </p:par>
                              <p:par>
                                <p:cTn id="26" presetID="22" presetClass="entr" presetSubtype="2"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right)">
                                      <p:cBhvr>
                                        <p:cTn id="28" dur="500"/>
                                        <p:tgtEl>
                                          <p:spTgt spid="25"/>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right)">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6" grpId="0" animBg="1"/>
      <p:bldP spid="23" grpId="0"/>
      <p:bldP spid="24" grpId="0" animBg="1"/>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DAC38029-99DC-4C19-9FCA-F483470D82CE}"/>
              </a:ext>
            </a:extLst>
          </p:cNvPr>
          <p:cNvSpPr/>
          <p:nvPr/>
        </p:nvSpPr>
        <p:spPr>
          <a:xfrm>
            <a:off x="366712" y="1088136"/>
            <a:ext cx="11458574" cy="5767088"/>
          </a:xfrm>
          <a:prstGeom prst="rect">
            <a:avLst/>
          </a:prstGeom>
          <a:solidFill>
            <a:schemeClr val="bg1"/>
          </a:solidFill>
          <a:ln>
            <a:noFill/>
          </a:ln>
          <a:effectLst>
            <a:outerShdw dist="12700" dir="16200000" rotWithShape="0">
              <a:srgbClr val="C7004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prstClr val="white"/>
                </a:solidFill>
              </a:rPr>
              <a:t>주</a:t>
            </a:r>
          </a:p>
        </p:txBody>
      </p:sp>
      <p:sp>
        <p:nvSpPr>
          <p:cNvPr id="8" name="사각형: 둥근 모서리 7">
            <a:extLst>
              <a:ext uri="{FF2B5EF4-FFF2-40B4-BE49-F238E27FC236}">
                <a16:creationId xmlns:a16="http://schemas.microsoft.com/office/drawing/2014/main" id="{758C43F8-CFD9-44F3-B9D7-2668FDECBDAD}"/>
              </a:ext>
            </a:extLst>
          </p:cNvPr>
          <p:cNvSpPr/>
          <p:nvPr/>
        </p:nvSpPr>
        <p:spPr>
          <a:xfrm>
            <a:off x="5400675" y="942249"/>
            <a:ext cx="1390649" cy="282575"/>
          </a:xfrm>
          <a:prstGeom prst="roundRect">
            <a:avLst>
              <a:gd name="adj" fmla="val 50000"/>
            </a:avLst>
          </a:pr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ko-KR" sz="900" dirty="0">
              <a:solidFill>
                <a:prstClr val="white"/>
              </a:solidFill>
            </a:endParaRPr>
          </a:p>
        </p:txBody>
      </p:sp>
      <p:sp>
        <p:nvSpPr>
          <p:cNvPr id="17" name="직사각형 16">
            <a:extLst>
              <a:ext uri="{FF2B5EF4-FFF2-40B4-BE49-F238E27FC236}">
                <a16:creationId xmlns:a16="http://schemas.microsoft.com/office/drawing/2014/main" id="{A24BCB38-9EA5-4B60-B435-9CAC36A4901D}"/>
              </a:ext>
            </a:extLst>
          </p:cNvPr>
          <p:cNvSpPr/>
          <p:nvPr/>
        </p:nvSpPr>
        <p:spPr>
          <a:xfrm>
            <a:off x="1595904" y="54950"/>
            <a:ext cx="9000190" cy="923330"/>
          </a:xfrm>
          <a:prstGeom prst="rect">
            <a:avLst/>
          </a:prstGeom>
        </p:spPr>
        <p:txBody>
          <a:bodyPr wrap="square">
            <a:spAutoFit/>
          </a:bodyPr>
          <a:lstStyle/>
          <a:p>
            <a:pPr algn="ctr" latinLnBrk="0">
              <a:lnSpc>
                <a:spcPct val="150000"/>
              </a:lnSpc>
              <a:defRPr/>
            </a:pPr>
            <a:r>
              <a:rPr lang="en-US" altLang="ko-KR" sz="3600" b="1" kern="0" dirty="0">
                <a:solidFill>
                  <a:srgbClr val="C7004C"/>
                </a:solidFill>
                <a:latin typeface="Arial Black" panose="020B0A04020102020204" pitchFamily="34" charset="0"/>
                <a:ea typeface="배달의민족 도현" panose="020B0600000101010101" pitchFamily="50" charset="-127"/>
              </a:rPr>
              <a:t>Step</a:t>
            </a:r>
            <a:r>
              <a:rPr lang="ko-KR" altLang="en-US" sz="3600" b="1" kern="0" dirty="0">
                <a:solidFill>
                  <a:srgbClr val="C7004C"/>
                </a:solidFill>
                <a:latin typeface="Arial Black" panose="020B0A04020102020204" pitchFamily="34" charset="0"/>
                <a:ea typeface="배달의민족 도현" panose="020B0600000101010101" pitchFamily="50" charset="-127"/>
              </a:rPr>
              <a:t> </a:t>
            </a:r>
            <a:r>
              <a:rPr lang="en-US" altLang="ko-KR" sz="3600" b="1" kern="0" dirty="0">
                <a:solidFill>
                  <a:srgbClr val="C7004C"/>
                </a:solidFill>
                <a:latin typeface="Arial Black" panose="020B0A04020102020204" pitchFamily="34" charset="0"/>
                <a:ea typeface="배달의민족 도현" panose="020B0600000101010101" pitchFamily="50" charset="-127"/>
              </a:rPr>
              <a:t>2.</a:t>
            </a:r>
            <a:r>
              <a:rPr lang="ko-KR" altLang="en-US" sz="3600" b="1" kern="0" dirty="0">
                <a:solidFill>
                  <a:prstClr val="black">
                    <a:lumMod val="75000"/>
                    <a:lumOff val="25000"/>
                  </a:prstClr>
                </a:solidFill>
                <a:latin typeface="Arial Black" panose="020B0A04020102020204" pitchFamily="34" charset="0"/>
                <a:ea typeface="배달의민족 도현" panose="020B0600000101010101" pitchFamily="50" charset="-127"/>
              </a:rPr>
              <a:t> </a:t>
            </a:r>
            <a:r>
              <a:rPr lang="en-US" altLang="ko-KR" sz="3600" b="1" kern="0" dirty="0">
                <a:solidFill>
                  <a:prstClr val="black">
                    <a:lumMod val="75000"/>
                    <a:lumOff val="25000"/>
                  </a:prstClr>
                </a:solidFill>
                <a:latin typeface="Arial Black" panose="020B0A04020102020204" pitchFamily="34" charset="0"/>
                <a:ea typeface="배달의민족 도현" panose="020B0600000101010101" pitchFamily="50" charset="-127"/>
              </a:rPr>
              <a:t>Cube type – Part design</a:t>
            </a:r>
            <a:r>
              <a:rPr lang="en-US" altLang="ko-KR" sz="3600" b="1" kern="0" dirty="0">
                <a:solidFill>
                  <a:srgbClr val="4D4D4D"/>
                </a:solidFill>
                <a:latin typeface="Arial Black" panose="020B0A04020102020204" pitchFamily="34" charset="0"/>
                <a:ea typeface="배달의민족 도현" panose="020B0600000101010101" pitchFamily="50" charset="-127"/>
              </a:rPr>
              <a:t> </a:t>
            </a:r>
          </a:p>
        </p:txBody>
      </p:sp>
      <p:sp>
        <p:nvSpPr>
          <p:cNvPr id="13" name="TextBox 12"/>
          <p:cNvSpPr txBox="1"/>
          <p:nvPr/>
        </p:nvSpPr>
        <p:spPr>
          <a:xfrm>
            <a:off x="1654660" y="5706481"/>
            <a:ext cx="2029968"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ko-KR" sz="2400" b="1" dirty="0">
                <a:solidFill>
                  <a:srgbClr val="404040"/>
                </a:solidFill>
              </a:rPr>
              <a:t>Pin Spec</a:t>
            </a:r>
            <a:endParaRPr lang="ko-KR" altLang="en-US" sz="2400" b="1" dirty="0">
              <a:solidFill>
                <a:srgbClr val="404040"/>
              </a:solidFill>
            </a:endParaRPr>
          </a:p>
        </p:txBody>
      </p:sp>
      <p:sp>
        <p:nvSpPr>
          <p:cNvPr id="19" name="TextBox 18"/>
          <p:cNvSpPr txBox="1"/>
          <p:nvPr/>
        </p:nvSpPr>
        <p:spPr>
          <a:xfrm>
            <a:off x="4754770" y="5693425"/>
            <a:ext cx="3000471"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ko-KR" sz="2400" b="1" dirty="0">
                <a:solidFill>
                  <a:srgbClr val="404040"/>
                </a:solidFill>
              </a:rPr>
              <a:t>Schematic CAE Decal</a:t>
            </a:r>
            <a:endParaRPr lang="ko-KR" altLang="en-US" sz="2400" b="1" dirty="0">
              <a:solidFill>
                <a:srgbClr val="404040"/>
              </a:solidFill>
            </a:endParaRPr>
          </a:p>
        </p:txBody>
      </p:sp>
      <p:sp>
        <p:nvSpPr>
          <p:cNvPr id="22" name="TextBox 21"/>
          <p:cNvSpPr txBox="1"/>
          <p:nvPr/>
        </p:nvSpPr>
        <p:spPr>
          <a:xfrm>
            <a:off x="8666982" y="5699672"/>
            <a:ext cx="2331418"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ko-KR" sz="2400" b="1" dirty="0">
                <a:solidFill>
                  <a:srgbClr val="404040"/>
                </a:solidFill>
              </a:rPr>
              <a:t>PCB Decal</a:t>
            </a:r>
            <a:endParaRPr lang="ko-KR" altLang="en-US" sz="2400" b="1" dirty="0">
              <a:solidFill>
                <a:srgbClr val="404040"/>
              </a:solidFill>
            </a:endParaRPr>
          </a:p>
        </p:txBody>
      </p:sp>
      <p:sp>
        <p:nvSpPr>
          <p:cNvPr id="26" name="원호 25">
            <a:extLst>
              <a:ext uri="{FF2B5EF4-FFF2-40B4-BE49-F238E27FC236}">
                <a16:creationId xmlns:a16="http://schemas.microsoft.com/office/drawing/2014/main" id="{139C0694-B47C-4737-845F-6282BF37AD9E}"/>
              </a:ext>
            </a:extLst>
          </p:cNvPr>
          <p:cNvSpPr/>
          <p:nvPr/>
        </p:nvSpPr>
        <p:spPr>
          <a:xfrm>
            <a:off x="2353027" y="1551188"/>
            <a:ext cx="2621351" cy="2660042"/>
          </a:xfrm>
          <a:prstGeom prst="arc">
            <a:avLst>
              <a:gd name="adj1" fmla="val 13925569"/>
              <a:gd name="adj2" fmla="val 18619683"/>
            </a:avLst>
          </a:prstGeom>
          <a:ln w="38100">
            <a:solidFill>
              <a:srgbClr val="C7004C"/>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solidFill>
                <a:prstClr val="black"/>
              </a:solidFill>
            </a:endParaRPr>
          </a:p>
        </p:txBody>
      </p:sp>
      <p:sp>
        <p:nvSpPr>
          <p:cNvPr id="28" name="원호 27">
            <a:extLst>
              <a:ext uri="{FF2B5EF4-FFF2-40B4-BE49-F238E27FC236}">
                <a16:creationId xmlns:a16="http://schemas.microsoft.com/office/drawing/2014/main" id="{139C0694-B47C-4737-845F-6282BF37AD9E}"/>
              </a:ext>
            </a:extLst>
          </p:cNvPr>
          <p:cNvSpPr/>
          <p:nvPr/>
        </p:nvSpPr>
        <p:spPr>
          <a:xfrm>
            <a:off x="5935174" y="1557135"/>
            <a:ext cx="2621351" cy="2660042"/>
          </a:xfrm>
          <a:prstGeom prst="arc">
            <a:avLst>
              <a:gd name="adj1" fmla="val 13925569"/>
              <a:gd name="adj2" fmla="val 18619683"/>
            </a:avLst>
          </a:prstGeom>
          <a:ln w="38100">
            <a:solidFill>
              <a:srgbClr val="C7004C"/>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solidFill>
                <a:prstClr val="black"/>
              </a:solidFill>
            </a:endParaRPr>
          </a:p>
        </p:txBody>
      </p:sp>
      <p:pic>
        <p:nvPicPr>
          <p:cNvPr id="4" name="그림 3"/>
          <p:cNvPicPr>
            <a:picLocks noChangeAspect="1"/>
          </p:cNvPicPr>
          <p:nvPr/>
        </p:nvPicPr>
        <p:blipFill rotWithShape="1">
          <a:blip r:embed="rId2">
            <a:extLst>
              <a:ext uri="{28A0092B-C50C-407E-A947-70E740481C1C}">
                <a14:useLocalDpi xmlns:a14="http://schemas.microsoft.com/office/drawing/2010/main" val="0"/>
              </a:ext>
            </a:extLst>
          </a:blip>
          <a:srcRect l="2289" t="9782" r="59399" b="13539"/>
          <a:stretch/>
        </p:blipFill>
        <p:spPr>
          <a:xfrm>
            <a:off x="4798201" y="2804665"/>
            <a:ext cx="2940258" cy="2589517"/>
          </a:xfrm>
          <a:prstGeom prst="rect">
            <a:avLst/>
          </a:prstGeom>
        </p:spPr>
      </p:pic>
      <p:sp>
        <p:nvSpPr>
          <p:cNvPr id="31" name="직사각형 30"/>
          <p:cNvSpPr/>
          <p:nvPr/>
        </p:nvSpPr>
        <p:spPr>
          <a:xfrm>
            <a:off x="867810" y="1737107"/>
            <a:ext cx="565025" cy="507831"/>
          </a:xfrm>
          <a:prstGeom prst="rect">
            <a:avLst/>
          </a:prstGeom>
        </p:spPr>
        <p:txBody>
          <a:bodyPr wrap="square">
            <a:spAutoFit/>
          </a:bodyPr>
          <a:lstStyle/>
          <a:p>
            <a:pPr algn="ctr">
              <a:lnSpc>
                <a:spcPct val="150000"/>
              </a:lnSpc>
            </a:pPr>
            <a:r>
              <a:rPr lang="en-US" altLang="ko-KR" b="1" dirty="0">
                <a:solidFill>
                  <a:prstClr val="black">
                    <a:lumMod val="65000"/>
                    <a:lumOff val="35000"/>
                  </a:prstClr>
                </a:solidFill>
              </a:rPr>
              <a:t>01</a:t>
            </a:r>
          </a:p>
        </p:txBody>
      </p:sp>
      <p:sp>
        <p:nvSpPr>
          <p:cNvPr id="40" name="직사각형 39"/>
          <p:cNvSpPr/>
          <p:nvPr/>
        </p:nvSpPr>
        <p:spPr>
          <a:xfrm>
            <a:off x="4906754" y="2231095"/>
            <a:ext cx="2696505" cy="3427947"/>
          </a:xfrm>
          <a:prstGeom prst="rect">
            <a:avLst/>
          </a:prstGeom>
          <a:noFill/>
          <a:ln w="25400">
            <a:solidFill>
              <a:srgbClr val="646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41" name="그룹 40"/>
          <p:cNvGrpSpPr/>
          <p:nvPr/>
        </p:nvGrpSpPr>
        <p:grpSpPr>
          <a:xfrm>
            <a:off x="4398906" y="1737107"/>
            <a:ext cx="3708109" cy="4398517"/>
            <a:chOff x="1018160" y="1347926"/>
            <a:chExt cx="3285811" cy="3447868"/>
          </a:xfrm>
        </p:grpSpPr>
        <p:cxnSp>
          <p:nvCxnSpPr>
            <p:cNvPr id="42" name="직선 연결선 41"/>
            <p:cNvCxnSpPr/>
            <p:nvPr/>
          </p:nvCxnSpPr>
          <p:spPr>
            <a:xfrm>
              <a:off x="1468172" y="1347926"/>
              <a:ext cx="0" cy="3082611"/>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3" name="직선 연결선 42"/>
            <p:cNvCxnSpPr/>
            <p:nvPr/>
          </p:nvCxnSpPr>
          <p:spPr>
            <a:xfrm flipH="1">
              <a:off x="3857585" y="1735148"/>
              <a:ext cx="5405" cy="3060646"/>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rot="16200000">
              <a:off x="2881971" y="3005551"/>
              <a:ext cx="0" cy="2844000"/>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직선 연결선 44"/>
            <p:cNvCxnSpPr/>
            <p:nvPr/>
          </p:nvCxnSpPr>
          <p:spPr>
            <a:xfrm rot="16200000">
              <a:off x="2440160" y="318663"/>
              <a:ext cx="0" cy="2844000"/>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55" name="직사각형 54"/>
          <p:cNvSpPr/>
          <p:nvPr/>
        </p:nvSpPr>
        <p:spPr>
          <a:xfrm>
            <a:off x="8026230" y="1737107"/>
            <a:ext cx="565025" cy="464871"/>
          </a:xfrm>
          <a:prstGeom prst="rect">
            <a:avLst/>
          </a:prstGeom>
        </p:spPr>
        <p:txBody>
          <a:bodyPr wrap="square">
            <a:spAutoFit/>
          </a:bodyPr>
          <a:lstStyle/>
          <a:p>
            <a:pPr algn="ctr">
              <a:lnSpc>
                <a:spcPct val="150000"/>
              </a:lnSpc>
            </a:pPr>
            <a:r>
              <a:rPr lang="en-US" altLang="ko-KR" b="1" dirty="0">
                <a:solidFill>
                  <a:prstClr val="black">
                    <a:lumMod val="65000"/>
                    <a:lumOff val="35000"/>
                  </a:prstClr>
                </a:solidFill>
              </a:rPr>
              <a:t>03</a:t>
            </a:r>
          </a:p>
        </p:txBody>
      </p:sp>
      <p:sp>
        <p:nvSpPr>
          <p:cNvPr id="20" name="직사각형 19"/>
          <p:cNvSpPr/>
          <p:nvPr/>
        </p:nvSpPr>
        <p:spPr>
          <a:xfrm>
            <a:off x="1326019" y="2231095"/>
            <a:ext cx="2696505" cy="3427947"/>
          </a:xfrm>
          <a:prstGeom prst="rect">
            <a:avLst/>
          </a:prstGeom>
          <a:solidFill>
            <a:schemeClr val="bg1"/>
          </a:solidFill>
          <a:ln w="254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777" y="2311127"/>
            <a:ext cx="2329958" cy="1596545"/>
          </a:xfrm>
          <a:prstGeom prst="rect">
            <a:avLst/>
          </a:prstGeom>
        </p:spPr>
      </p:pic>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089" y="3811414"/>
            <a:ext cx="2116691" cy="1853475"/>
          </a:xfrm>
          <a:prstGeom prst="rect">
            <a:avLst/>
          </a:prstGeom>
        </p:spPr>
      </p:pic>
      <p:sp>
        <p:nvSpPr>
          <p:cNvPr id="46" name="직사각형 45"/>
          <p:cNvSpPr/>
          <p:nvPr/>
        </p:nvSpPr>
        <p:spPr>
          <a:xfrm>
            <a:off x="4448545" y="1737107"/>
            <a:ext cx="565025" cy="464871"/>
          </a:xfrm>
          <a:prstGeom prst="rect">
            <a:avLst/>
          </a:prstGeom>
        </p:spPr>
        <p:txBody>
          <a:bodyPr wrap="square">
            <a:spAutoFit/>
          </a:bodyPr>
          <a:lstStyle/>
          <a:p>
            <a:pPr algn="ctr">
              <a:lnSpc>
                <a:spcPct val="150000"/>
              </a:lnSpc>
            </a:pPr>
            <a:r>
              <a:rPr lang="en-US" altLang="ko-KR" b="1" dirty="0">
                <a:solidFill>
                  <a:prstClr val="black">
                    <a:lumMod val="65000"/>
                    <a:lumOff val="35000"/>
                  </a:prstClr>
                </a:solidFill>
              </a:rPr>
              <a:t>02</a:t>
            </a:r>
          </a:p>
        </p:txBody>
      </p:sp>
      <p:grpSp>
        <p:nvGrpSpPr>
          <p:cNvPr id="21" name="그룹 20"/>
          <p:cNvGrpSpPr/>
          <p:nvPr/>
        </p:nvGrpSpPr>
        <p:grpSpPr>
          <a:xfrm>
            <a:off x="818171" y="1737107"/>
            <a:ext cx="3708109" cy="4398517"/>
            <a:chOff x="1018160" y="1347926"/>
            <a:chExt cx="3285811" cy="3447868"/>
          </a:xfrm>
        </p:grpSpPr>
        <p:cxnSp>
          <p:nvCxnSpPr>
            <p:cNvPr id="25" name="직선 연결선 24"/>
            <p:cNvCxnSpPr/>
            <p:nvPr/>
          </p:nvCxnSpPr>
          <p:spPr>
            <a:xfrm>
              <a:off x="1463674" y="1347926"/>
              <a:ext cx="0" cy="3082611"/>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flipH="1">
              <a:off x="3857585" y="1735148"/>
              <a:ext cx="6754" cy="3060646"/>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rot="16200000">
              <a:off x="2881971" y="2997985"/>
              <a:ext cx="0" cy="2844000"/>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rot="16200000">
              <a:off x="2440160" y="311496"/>
              <a:ext cx="0" cy="2844000"/>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49" name="직사각형 48"/>
          <p:cNvSpPr/>
          <p:nvPr/>
        </p:nvSpPr>
        <p:spPr>
          <a:xfrm>
            <a:off x="8484439" y="2231095"/>
            <a:ext cx="2696505" cy="3427947"/>
          </a:xfrm>
          <a:prstGeom prst="rect">
            <a:avLst/>
          </a:prstGeom>
          <a:solidFill>
            <a:schemeClr val="bg1"/>
          </a:solidFill>
          <a:ln w="25400">
            <a:solidFill>
              <a:srgbClr val="646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50" name="그룹 49"/>
          <p:cNvGrpSpPr/>
          <p:nvPr/>
        </p:nvGrpSpPr>
        <p:grpSpPr>
          <a:xfrm>
            <a:off x="7976591" y="1737107"/>
            <a:ext cx="3708109" cy="4398517"/>
            <a:chOff x="1018160" y="1347926"/>
            <a:chExt cx="3285811" cy="3447868"/>
          </a:xfrm>
        </p:grpSpPr>
        <p:cxnSp>
          <p:nvCxnSpPr>
            <p:cNvPr id="51" name="직선 연결선 50"/>
            <p:cNvCxnSpPr/>
            <p:nvPr/>
          </p:nvCxnSpPr>
          <p:spPr>
            <a:xfrm>
              <a:off x="1468172" y="1347926"/>
              <a:ext cx="0" cy="3082611"/>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직선 연결선 51"/>
            <p:cNvCxnSpPr/>
            <p:nvPr/>
          </p:nvCxnSpPr>
          <p:spPr>
            <a:xfrm flipH="1">
              <a:off x="3857586" y="1735148"/>
              <a:ext cx="5403" cy="3060646"/>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직선 연결선 52"/>
            <p:cNvCxnSpPr/>
            <p:nvPr/>
          </p:nvCxnSpPr>
          <p:spPr>
            <a:xfrm rot="16200000">
              <a:off x="2881971" y="3005551"/>
              <a:ext cx="0" cy="2844000"/>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직선 연결선 53"/>
            <p:cNvCxnSpPr/>
            <p:nvPr/>
          </p:nvCxnSpPr>
          <p:spPr>
            <a:xfrm rot="16200000">
              <a:off x="2440160" y="318663"/>
              <a:ext cx="0" cy="2844000"/>
            </a:xfrm>
            <a:prstGeom prst="line">
              <a:avLst/>
            </a:prstGeom>
            <a:ln w="12700">
              <a:solidFill>
                <a:srgbClr val="64696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5" name="그림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1068" y="2686945"/>
            <a:ext cx="2460790" cy="2568877"/>
          </a:xfrm>
          <a:prstGeom prst="rect">
            <a:avLst/>
          </a:prstGeom>
        </p:spPr>
      </p:pic>
      <p:pic>
        <p:nvPicPr>
          <p:cNvPr id="35" name="그림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6395" y="6489432"/>
            <a:ext cx="1508891" cy="365792"/>
          </a:xfrm>
          <a:prstGeom prst="rect">
            <a:avLst/>
          </a:prstGeom>
        </p:spPr>
      </p:pic>
    </p:spTree>
    <p:extLst>
      <p:ext uri="{BB962C8B-B14F-4D97-AF65-F5344CB8AC3E}">
        <p14:creationId xmlns:p14="http://schemas.microsoft.com/office/powerpoint/2010/main" val="2699202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DAC38029-99DC-4C19-9FCA-F483470D82CE}"/>
              </a:ext>
            </a:extLst>
          </p:cNvPr>
          <p:cNvSpPr/>
          <p:nvPr/>
        </p:nvSpPr>
        <p:spPr>
          <a:xfrm>
            <a:off x="366712" y="1090912"/>
            <a:ext cx="11458574" cy="5767088"/>
          </a:xfrm>
          <a:prstGeom prst="rect">
            <a:avLst/>
          </a:prstGeom>
          <a:solidFill>
            <a:schemeClr val="bg1"/>
          </a:solidFill>
          <a:ln>
            <a:noFill/>
          </a:ln>
          <a:effectLst>
            <a:outerShdw dist="12700" dir="16200000" rotWithShape="0">
              <a:srgbClr val="C7004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prstClr val="white"/>
                </a:solidFill>
              </a:rPr>
              <a:t>주</a:t>
            </a:r>
          </a:p>
        </p:txBody>
      </p:sp>
      <p:sp>
        <p:nvSpPr>
          <p:cNvPr id="8" name="사각형: 둥근 모서리 7">
            <a:extLst>
              <a:ext uri="{FF2B5EF4-FFF2-40B4-BE49-F238E27FC236}">
                <a16:creationId xmlns:a16="http://schemas.microsoft.com/office/drawing/2014/main" id="{758C43F8-CFD9-44F3-B9D7-2668FDECBDAD}"/>
              </a:ext>
            </a:extLst>
          </p:cNvPr>
          <p:cNvSpPr/>
          <p:nvPr/>
        </p:nvSpPr>
        <p:spPr>
          <a:xfrm>
            <a:off x="5400675" y="942249"/>
            <a:ext cx="1390649" cy="282575"/>
          </a:xfrm>
          <a:prstGeom prst="roundRect">
            <a:avLst>
              <a:gd name="adj" fmla="val 50000"/>
            </a:avLst>
          </a:pr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ko-KR" sz="900" dirty="0">
              <a:solidFill>
                <a:prstClr val="white"/>
              </a:solidFill>
            </a:endParaRPr>
          </a:p>
        </p:txBody>
      </p:sp>
      <p:sp>
        <p:nvSpPr>
          <p:cNvPr id="17" name="직사각형 16">
            <a:extLst>
              <a:ext uri="{FF2B5EF4-FFF2-40B4-BE49-F238E27FC236}">
                <a16:creationId xmlns:a16="http://schemas.microsoft.com/office/drawing/2014/main" id="{A24BCB38-9EA5-4B60-B435-9CAC36A4901D}"/>
              </a:ext>
            </a:extLst>
          </p:cNvPr>
          <p:cNvSpPr/>
          <p:nvPr/>
        </p:nvSpPr>
        <p:spPr>
          <a:xfrm>
            <a:off x="1595904" y="54950"/>
            <a:ext cx="9000190" cy="923330"/>
          </a:xfrm>
          <a:prstGeom prst="rect">
            <a:avLst/>
          </a:prstGeom>
        </p:spPr>
        <p:txBody>
          <a:bodyPr wrap="square">
            <a:spAutoFit/>
          </a:bodyPr>
          <a:lstStyle/>
          <a:p>
            <a:pPr algn="ctr" latinLnBrk="0">
              <a:lnSpc>
                <a:spcPct val="150000"/>
              </a:lnSpc>
              <a:defRPr/>
            </a:pPr>
            <a:r>
              <a:rPr lang="en-US" altLang="ko-KR" sz="3600" b="1" kern="0" dirty="0">
                <a:solidFill>
                  <a:srgbClr val="C7004C"/>
                </a:solidFill>
                <a:latin typeface="Arial Black" panose="020B0A04020102020204" pitchFamily="34" charset="0"/>
                <a:ea typeface="배달의민족 도현" panose="020B0600000101010101" pitchFamily="50" charset="-127"/>
              </a:rPr>
              <a:t>Step</a:t>
            </a:r>
            <a:r>
              <a:rPr lang="ko-KR" altLang="en-US" sz="3600" b="1" kern="0" dirty="0">
                <a:solidFill>
                  <a:srgbClr val="C7004C"/>
                </a:solidFill>
                <a:latin typeface="Arial Black" panose="020B0A04020102020204" pitchFamily="34" charset="0"/>
                <a:ea typeface="배달의민족 도현" panose="020B0600000101010101" pitchFamily="50" charset="-127"/>
              </a:rPr>
              <a:t> </a:t>
            </a:r>
            <a:r>
              <a:rPr lang="en-US" altLang="ko-KR" sz="3600" b="1" kern="0" dirty="0">
                <a:solidFill>
                  <a:srgbClr val="C7004C"/>
                </a:solidFill>
                <a:latin typeface="Arial Black" panose="020B0A04020102020204" pitchFamily="34" charset="0"/>
                <a:ea typeface="배달의민족 도현" panose="020B0600000101010101" pitchFamily="50" charset="-127"/>
              </a:rPr>
              <a:t>2.</a:t>
            </a:r>
            <a:r>
              <a:rPr lang="ko-KR" altLang="en-US" sz="3600" b="1" kern="0" dirty="0">
                <a:solidFill>
                  <a:prstClr val="black">
                    <a:lumMod val="75000"/>
                    <a:lumOff val="25000"/>
                  </a:prstClr>
                </a:solidFill>
                <a:latin typeface="Arial Black" panose="020B0A04020102020204" pitchFamily="34" charset="0"/>
                <a:ea typeface="배달의민족 도현" panose="020B0600000101010101" pitchFamily="50" charset="-127"/>
              </a:rPr>
              <a:t> </a:t>
            </a:r>
            <a:r>
              <a:rPr lang="en-US" altLang="ko-KR" sz="3600" b="1" kern="0" dirty="0">
                <a:solidFill>
                  <a:prstClr val="black">
                    <a:lumMod val="75000"/>
                    <a:lumOff val="25000"/>
                  </a:prstClr>
                </a:solidFill>
                <a:latin typeface="Arial Black" panose="020B0A04020102020204" pitchFamily="34" charset="0"/>
                <a:ea typeface="배달의민족 도현" panose="020B0600000101010101" pitchFamily="50" charset="-127"/>
              </a:rPr>
              <a:t>Cube type – Board design</a:t>
            </a:r>
            <a:r>
              <a:rPr lang="en-US" altLang="ko-KR" sz="3600" b="1" kern="0" dirty="0">
                <a:solidFill>
                  <a:srgbClr val="4D4D4D"/>
                </a:solidFill>
                <a:latin typeface="Arial Black" panose="020B0A04020102020204" pitchFamily="34" charset="0"/>
                <a:ea typeface="배달의민족 도현" panose="020B0600000101010101" pitchFamily="50" charset="-127"/>
              </a:rPr>
              <a:t> </a:t>
            </a:r>
          </a:p>
        </p:txBody>
      </p:sp>
      <p:sp>
        <p:nvSpPr>
          <p:cNvPr id="21" name="TextBox 20"/>
          <p:cNvSpPr txBox="1"/>
          <p:nvPr/>
        </p:nvSpPr>
        <p:spPr>
          <a:xfrm>
            <a:off x="7953208" y="1326583"/>
            <a:ext cx="2788427"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ko-KR" sz="2400" b="1" dirty="0">
                <a:solidFill>
                  <a:srgbClr val="404040"/>
                </a:solidFill>
              </a:rPr>
              <a:t>Board Layout Design</a:t>
            </a:r>
            <a:endParaRPr lang="ko-KR" altLang="en-US" sz="2400" b="1" dirty="0">
              <a:solidFill>
                <a:srgbClr val="404040"/>
              </a:solidFill>
            </a:endParaRPr>
          </a:p>
        </p:txBody>
      </p:sp>
      <p:sp>
        <p:nvSpPr>
          <p:cNvPr id="5" name="이등변 삼각형 4"/>
          <p:cNvSpPr/>
          <p:nvPr/>
        </p:nvSpPr>
        <p:spPr>
          <a:xfrm rot="5400000">
            <a:off x="5953388" y="3587910"/>
            <a:ext cx="1160728" cy="773090"/>
          </a:xfrm>
          <a:prstGeom prst="triangle">
            <a:avLst/>
          </a:prstGeom>
          <a:solidFill>
            <a:srgbClr val="C7004C"/>
          </a:solidFill>
          <a:ln w="38100">
            <a:solidFill>
              <a:srgbClr val="C7004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184" y="1500304"/>
            <a:ext cx="4761899" cy="2095390"/>
          </a:xfrm>
          <a:prstGeom prst="rect">
            <a:avLst/>
          </a:prstGeom>
          <a:effectLst>
            <a:outerShdw blurRad="50800" dist="38100" dir="2700000" algn="tl" rotWithShape="0">
              <a:prstClr val="black">
                <a:alpha val="40000"/>
              </a:prstClr>
            </a:outerShdw>
          </a:effectLst>
        </p:spPr>
      </p:pic>
      <p:sp>
        <p:nvSpPr>
          <p:cNvPr id="20" name="TextBox 19"/>
          <p:cNvSpPr txBox="1"/>
          <p:nvPr/>
        </p:nvSpPr>
        <p:spPr>
          <a:xfrm>
            <a:off x="366712" y="1269471"/>
            <a:ext cx="2788427"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ko-KR" sz="2400" b="1" dirty="0">
                <a:solidFill>
                  <a:srgbClr val="404040"/>
                </a:solidFill>
              </a:rPr>
              <a:t>Schematic Design</a:t>
            </a:r>
            <a:endParaRPr lang="ko-KR" altLang="en-US" sz="2400" b="1" dirty="0">
              <a:solidFill>
                <a:srgbClr val="404040"/>
              </a:solidFill>
            </a:endParaRPr>
          </a:p>
        </p:txBody>
      </p:sp>
      <p:sp>
        <p:nvSpPr>
          <p:cNvPr id="12" name="TextBox 11"/>
          <p:cNvSpPr txBox="1"/>
          <p:nvPr/>
        </p:nvSpPr>
        <p:spPr>
          <a:xfrm>
            <a:off x="442554" y="3743623"/>
            <a:ext cx="2788427"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ko-KR" sz="2400" b="1" dirty="0">
                <a:solidFill>
                  <a:srgbClr val="404040"/>
                </a:solidFill>
              </a:rPr>
              <a:t>Board Outline</a:t>
            </a:r>
            <a:endParaRPr lang="ko-KR" altLang="en-US" sz="2400" b="1" dirty="0">
              <a:solidFill>
                <a:srgbClr val="404040"/>
              </a:solidFill>
            </a:endParaRPr>
          </a:p>
        </p:txBody>
      </p:sp>
      <p:sp>
        <p:nvSpPr>
          <p:cNvPr id="9" name="모서리가 둥근 직사각형 8"/>
          <p:cNvSpPr/>
          <p:nvPr/>
        </p:nvSpPr>
        <p:spPr>
          <a:xfrm>
            <a:off x="7716557" y="1788248"/>
            <a:ext cx="3261728" cy="4560344"/>
          </a:xfrm>
          <a:prstGeom prst="roundRect">
            <a:avLst>
              <a:gd name="adj" fmla="val 572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0988" y="4256821"/>
            <a:ext cx="2428289" cy="2330110"/>
          </a:xfrm>
          <a:prstGeom prst="rect">
            <a:avLst/>
          </a:prstGeom>
          <a:effectLst>
            <a:outerShdw blurRad="50800" dist="38100" dir="2700000" algn="tl" rotWithShape="0">
              <a:prstClr val="black">
                <a:alpha val="40000"/>
              </a:prstClr>
            </a:outerShdw>
          </a:effectLst>
        </p:spPr>
      </p:pic>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6395" y="6489432"/>
            <a:ext cx="1508891" cy="365792"/>
          </a:xfrm>
          <a:prstGeom prst="rect">
            <a:avLst/>
          </a:prstGeom>
        </p:spPr>
      </p:pic>
    </p:spTree>
    <p:extLst>
      <p:ext uri="{BB962C8B-B14F-4D97-AF65-F5344CB8AC3E}">
        <p14:creationId xmlns:p14="http://schemas.microsoft.com/office/powerpoint/2010/main" val="168316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 fill="hold"/>
                                        <p:tgtEl>
                                          <p:spTgt spid="10"/>
                                        </p:tgtEl>
                                      </p:cBhvr>
                                      <p:by x="150000" y="150000"/>
                                    </p:animScale>
                                  </p:childTnLst>
                                </p:cTn>
                              </p:par>
                              <p:par>
                                <p:cTn id="7" presetID="42" presetClass="path" presetSubtype="0" accel="50000" decel="50000" fill="hold" nodeType="withEffect">
                                  <p:stCondLst>
                                    <p:cond delay="0"/>
                                  </p:stCondLst>
                                  <p:childTnLst>
                                    <p:animMotion origin="layout" path="M -2.70833E-6 7.40741E-7 L 0.00078 -0.2662 " pathEditMode="relative" rAng="0" ptsTypes="AA">
                                      <p:cBhvr>
                                        <p:cTn id="8" dur="200" fill="hold"/>
                                        <p:tgtEl>
                                          <p:spTgt spid="10"/>
                                        </p:tgtEl>
                                        <p:attrNameLst>
                                          <p:attrName>ppt_x</p:attrName>
                                          <p:attrName>ppt_y</p:attrName>
                                        </p:attrNameLst>
                                      </p:cBhvr>
                                      <p:rCtr x="39" y="-133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DAC38029-99DC-4C19-9FCA-F483470D82CE}"/>
              </a:ext>
            </a:extLst>
          </p:cNvPr>
          <p:cNvSpPr/>
          <p:nvPr/>
        </p:nvSpPr>
        <p:spPr>
          <a:xfrm>
            <a:off x="366712" y="1088136"/>
            <a:ext cx="11458574" cy="5767088"/>
          </a:xfrm>
          <a:prstGeom prst="rect">
            <a:avLst/>
          </a:prstGeom>
          <a:solidFill>
            <a:schemeClr val="bg1"/>
          </a:solidFill>
          <a:ln>
            <a:noFill/>
          </a:ln>
          <a:effectLst>
            <a:outerShdw dist="12700" dir="16200000" rotWithShape="0">
              <a:srgbClr val="C7004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prstClr val="white"/>
                </a:solidFill>
              </a:rPr>
              <a:t>주</a:t>
            </a:r>
          </a:p>
        </p:txBody>
      </p:sp>
      <p:sp>
        <p:nvSpPr>
          <p:cNvPr id="8" name="사각형: 둥근 모서리 7">
            <a:extLst>
              <a:ext uri="{FF2B5EF4-FFF2-40B4-BE49-F238E27FC236}">
                <a16:creationId xmlns:a16="http://schemas.microsoft.com/office/drawing/2014/main" id="{758C43F8-CFD9-44F3-B9D7-2668FDECBDAD}"/>
              </a:ext>
            </a:extLst>
          </p:cNvPr>
          <p:cNvSpPr/>
          <p:nvPr/>
        </p:nvSpPr>
        <p:spPr>
          <a:xfrm>
            <a:off x="5400675" y="942249"/>
            <a:ext cx="1390649" cy="282575"/>
          </a:xfrm>
          <a:prstGeom prst="roundRect">
            <a:avLst>
              <a:gd name="adj" fmla="val 50000"/>
            </a:avLst>
          </a:pr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ko-KR" sz="900" dirty="0">
              <a:solidFill>
                <a:prstClr val="white"/>
              </a:solidFill>
            </a:endParaRPr>
          </a:p>
        </p:txBody>
      </p:sp>
      <p:sp>
        <p:nvSpPr>
          <p:cNvPr id="17" name="직사각형 16">
            <a:extLst>
              <a:ext uri="{FF2B5EF4-FFF2-40B4-BE49-F238E27FC236}">
                <a16:creationId xmlns:a16="http://schemas.microsoft.com/office/drawing/2014/main" id="{A24BCB38-9EA5-4B60-B435-9CAC36A4901D}"/>
              </a:ext>
            </a:extLst>
          </p:cNvPr>
          <p:cNvSpPr/>
          <p:nvPr/>
        </p:nvSpPr>
        <p:spPr>
          <a:xfrm>
            <a:off x="723607" y="56445"/>
            <a:ext cx="10744783" cy="923330"/>
          </a:xfrm>
          <a:prstGeom prst="rect">
            <a:avLst/>
          </a:prstGeom>
        </p:spPr>
        <p:txBody>
          <a:bodyPr wrap="square">
            <a:spAutoFit/>
          </a:bodyPr>
          <a:lstStyle/>
          <a:p>
            <a:pPr algn="ctr" latinLnBrk="0">
              <a:lnSpc>
                <a:spcPct val="150000"/>
              </a:lnSpc>
              <a:defRPr/>
            </a:pPr>
            <a:r>
              <a:rPr lang="en-US" altLang="ko-KR" sz="3600" b="1" kern="0" dirty="0">
                <a:solidFill>
                  <a:srgbClr val="C7004C"/>
                </a:solidFill>
                <a:latin typeface="Arial Black" panose="020B0A04020102020204" pitchFamily="34" charset="0"/>
                <a:ea typeface="배달의민족 도현" panose="020B0600000101010101" pitchFamily="50" charset="-127"/>
              </a:rPr>
              <a:t>Step</a:t>
            </a:r>
            <a:r>
              <a:rPr lang="ko-KR" altLang="en-US" sz="3600" b="1" kern="0" dirty="0">
                <a:solidFill>
                  <a:srgbClr val="C7004C"/>
                </a:solidFill>
                <a:latin typeface="Arial Black" panose="020B0A04020102020204" pitchFamily="34" charset="0"/>
                <a:ea typeface="배달의민족 도현" panose="020B0600000101010101" pitchFamily="50" charset="-127"/>
              </a:rPr>
              <a:t> </a:t>
            </a:r>
            <a:r>
              <a:rPr lang="en-US" altLang="ko-KR" sz="3600" b="1" kern="0" dirty="0">
                <a:solidFill>
                  <a:srgbClr val="C7004C"/>
                </a:solidFill>
                <a:latin typeface="Arial Black" panose="020B0A04020102020204" pitchFamily="34" charset="0"/>
                <a:ea typeface="배달의민족 도현" panose="020B0600000101010101" pitchFamily="50" charset="-127"/>
              </a:rPr>
              <a:t>2.</a:t>
            </a:r>
            <a:r>
              <a:rPr lang="ko-KR" altLang="en-US" sz="3600" b="1" kern="0" dirty="0">
                <a:solidFill>
                  <a:prstClr val="black">
                    <a:lumMod val="75000"/>
                    <a:lumOff val="25000"/>
                  </a:prstClr>
                </a:solidFill>
                <a:latin typeface="Arial Black" panose="020B0A04020102020204" pitchFamily="34" charset="0"/>
                <a:ea typeface="배달의민족 도현" panose="020B0600000101010101" pitchFamily="50" charset="-127"/>
              </a:rPr>
              <a:t> </a:t>
            </a:r>
            <a:r>
              <a:rPr lang="en-US" altLang="ko-KR" sz="3600" b="1" kern="0" dirty="0">
                <a:solidFill>
                  <a:prstClr val="black">
                    <a:lumMod val="75000"/>
                    <a:lumOff val="25000"/>
                  </a:prstClr>
                </a:solidFill>
                <a:latin typeface="Arial Black" panose="020B0A04020102020204" pitchFamily="34" charset="0"/>
                <a:ea typeface="배달의민족 도현" panose="020B0600000101010101" pitchFamily="50" charset="-127"/>
              </a:rPr>
              <a:t>Cube type board - Discuss</a:t>
            </a:r>
            <a:r>
              <a:rPr lang="en-US" altLang="ko-KR" sz="3600" b="1" kern="0" dirty="0">
                <a:solidFill>
                  <a:srgbClr val="4D4D4D"/>
                </a:solidFill>
                <a:latin typeface="Arial Black" panose="020B0A04020102020204" pitchFamily="34" charset="0"/>
                <a:ea typeface="배달의민족 도현" panose="020B0600000101010101" pitchFamily="50" charset="-127"/>
              </a:rPr>
              <a:t> </a:t>
            </a:r>
          </a:p>
        </p:txBody>
      </p:sp>
      <p:sp>
        <p:nvSpPr>
          <p:cNvPr id="6" name="모서리가 둥근 직사각형 5"/>
          <p:cNvSpPr/>
          <p:nvPr/>
        </p:nvSpPr>
        <p:spPr>
          <a:xfrm>
            <a:off x="1104146" y="1320796"/>
            <a:ext cx="3792022" cy="5301768"/>
          </a:xfrm>
          <a:prstGeom prst="roundRect">
            <a:avLst>
              <a:gd name="adj" fmla="val 5726"/>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1122882" y="1320796"/>
            <a:ext cx="3792022" cy="5301768"/>
          </a:xfrm>
          <a:prstGeom prst="roundRect">
            <a:avLst>
              <a:gd name="adj" fmla="val 5726"/>
            </a:avLst>
          </a:prstGeom>
          <a:solidFill>
            <a:schemeClr val="accent4">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b="1" dirty="0">
                <a:solidFill>
                  <a:srgbClr val="404040"/>
                </a:solidFill>
              </a:rPr>
              <a:t>DGND</a:t>
            </a:r>
            <a:endParaRPr lang="ko-KR" altLang="en-US" sz="4000" b="1" dirty="0">
              <a:solidFill>
                <a:srgbClr val="404040"/>
              </a:solidFill>
            </a:endParaRPr>
          </a:p>
        </p:txBody>
      </p:sp>
      <p:grpSp>
        <p:nvGrpSpPr>
          <p:cNvPr id="5" name="그룹 4"/>
          <p:cNvGrpSpPr/>
          <p:nvPr/>
        </p:nvGrpSpPr>
        <p:grpSpPr>
          <a:xfrm>
            <a:off x="4339812" y="1865579"/>
            <a:ext cx="1009431" cy="1056041"/>
            <a:chOff x="4939990" y="1865579"/>
            <a:chExt cx="1009431" cy="1056041"/>
          </a:xfrm>
        </p:grpSpPr>
        <p:sp>
          <p:nvSpPr>
            <p:cNvPr id="3" name="모서리가 둥근 직사각형 2"/>
            <p:cNvSpPr/>
            <p:nvPr/>
          </p:nvSpPr>
          <p:spPr>
            <a:xfrm>
              <a:off x="4939990" y="1865579"/>
              <a:ext cx="546410" cy="1056041"/>
            </a:xfrm>
            <a:prstGeom prst="round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이등변 삼각형 3"/>
            <p:cNvSpPr/>
            <p:nvPr/>
          </p:nvSpPr>
          <p:spPr>
            <a:xfrm rot="5400000">
              <a:off x="5208420" y="2156066"/>
              <a:ext cx="1020337" cy="461665"/>
            </a:xfrm>
            <a:prstGeom prst="triangle">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타원 8"/>
          <p:cNvSpPr/>
          <p:nvPr/>
        </p:nvSpPr>
        <p:spPr>
          <a:xfrm>
            <a:off x="3289595" y="2545763"/>
            <a:ext cx="498086" cy="498086"/>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화살표 연결선 12"/>
          <p:cNvCxnSpPr>
            <a:stCxn id="9" idx="5"/>
          </p:cNvCxnSpPr>
          <p:nvPr/>
        </p:nvCxnSpPr>
        <p:spPr>
          <a:xfrm>
            <a:off x="3714738" y="2970906"/>
            <a:ext cx="1601052" cy="1779513"/>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60D3A61-4D97-4653-BF23-87A9429365A3}"/>
              </a:ext>
            </a:extLst>
          </p:cNvPr>
          <p:cNvSpPr txBox="1"/>
          <p:nvPr/>
        </p:nvSpPr>
        <p:spPr>
          <a:xfrm>
            <a:off x="5386714" y="2207672"/>
            <a:ext cx="1232507" cy="375255"/>
          </a:xfrm>
          <a:prstGeom prst="rect">
            <a:avLst/>
          </a:prstGeom>
          <a:noFill/>
        </p:spPr>
        <p:txBody>
          <a:bodyPr wrap="square" rtlCol="0">
            <a:spAutoFit/>
          </a:bodyPr>
          <a:lstStyle/>
          <a:p>
            <a:r>
              <a:rPr lang="en-US" altLang="ko-KR" b="1" dirty="0">
                <a:solidFill>
                  <a:srgbClr val="404040"/>
                </a:solidFill>
              </a:rPr>
              <a:t>TDR GND</a:t>
            </a:r>
            <a:endParaRPr lang="ko-KR" altLang="en-US" b="1" dirty="0">
              <a:solidFill>
                <a:srgbClr val="404040"/>
              </a:solidFill>
            </a:endParaRPr>
          </a:p>
        </p:txBody>
      </p:sp>
      <p:sp>
        <p:nvSpPr>
          <p:cNvPr id="19" name="TextBox 18">
            <a:extLst>
              <a:ext uri="{FF2B5EF4-FFF2-40B4-BE49-F238E27FC236}">
                <a16:creationId xmlns:a16="http://schemas.microsoft.com/office/drawing/2014/main" id="{760D3A61-4D97-4653-BF23-87A9429365A3}"/>
              </a:ext>
            </a:extLst>
          </p:cNvPr>
          <p:cNvSpPr txBox="1"/>
          <p:nvPr/>
        </p:nvSpPr>
        <p:spPr>
          <a:xfrm>
            <a:off x="5386714" y="4562791"/>
            <a:ext cx="1232507" cy="375255"/>
          </a:xfrm>
          <a:prstGeom prst="rect">
            <a:avLst/>
          </a:prstGeom>
          <a:noFill/>
        </p:spPr>
        <p:txBody>
          <a:bodyPr wrap="square" rtlCol="0">
            <a:spAutoFit/>
          </a:bodyPr>
          <a:lstStyle/>
          <a:p>
            <a:r>
              <a:rPr lang="en-US" altLang="ko-KR" b="1" dirty="0">
                <a:solidFill>
                  <a:srgbClr val="404040"/>
                </a:solidFill>
              </a:rPr>
              <a:t>DGND</a:t>
            </a:r>
            <a:endParaRPr lang="ko-KR" altLang="en-US" b="1" dirty="0">
              <a:solidFill>
                <a:srgbClr val="404040"/>
              </a:solidFill>
            </a:endParaRPr>
          </a:p>
        </p:txBody>
      </p:sp>
      <p:cxnSp>
        <p:nvCxnSpPr>
          <p:cNvPr id="20" name="직선 화살표 연결선 19"/>
          <p:cNvCxnSpPr/>
          <p:nvPr/>
        </p:nvCxnSpPr>
        <p:spPr>
          <a:xfrm>
            <a:off x="4172141" y="2897065"/>
            <a:ext cx="1160321" cy="66871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60D3A61-4D97-4653-BF23-87A9429365A3}"/>
              </a:ext>
            </a:extLst>
          </p:cNvPr>
          <p:cNvSpPr txBox="1"/>
          <p:nvPr/>
        </p:nvSpPr>
        <p:spPr>
          <a:xfrm>
            <a:off x="5382543" y="3378147"/>
            <a:ext cx="1232507" cy="375255"/>
          </a:xfrm>
          <a:prstGeom prst="rect">
            <a:avLst/>
          </a:prstGeom>
          <a:noFill/>
        </p:spPr>
        <p:txBody>
          <a:bodyPr wrap="square" rtlCol="0">
            <a:spAutoFit/>
          </a:bodyPr>
          <a:lstStyle/>
          <a:p>
            <a:r>
              <a:rPr lang="en-US" altLang="ko-KR" b="1" dirty="0">
                <a:solidFill>
                  <a:srgbClr val="404040"/>
                </a:solidFill>
              </a:rPr>
              <a:t>AGND</a:t>
            </a:r>
            <a:endParaRPr lang="ko-KR" altLang="en-US" b="1" dirty="0">
              <a:solidFill>
                <a:srgbClr val="404040"/>
              </a:solidFill>
            </a:endParaRPr>
          </a:p>
        </p:txBody>
      </p:sp>
      <p:sp>
        <p:nvSpPr>
          <p:cNvPr id="27" name="모서리가 둥근 직사각형 26"/>
          <p:cNvSpPr/>
          <p:nvPr/>
        </p:nvSpPr>
        <p:spPr>
          <a:xfrm>
            <a:off x="3716521" y="1876730"/>
            <a:ext cx="285555" cy="214962"/>
          </a:xfrm>
          <a:prstGeom prst="round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9" name="그룹 28"/>
          <p:cNvGrpSpPr/>
          <p:nvPr/>
        </p:nvGrpSpPr>
        <p:grpSpPr>
          <a:xfrm>
            <a:off x="3725889" y="1316060"/>
            <a:ext cx="1179647" cy="1581005"/>
            <a:chOff x="5409952" y="-1083722"/>
            <a:chExt cx="1179647" cy="1581005"/>
          </a:xfrm>
          <a:solidFill>
            <a:schemeClr val="accent1">
              <a:lumMod val="60000"/>
              <a:lumOff val="40000"/>
            </a:schemeClr>
          </a:solidFill>
        </p:grpSpPr>
        <p:grpSp>
          <p:nvGrpSpPr>
            <p:cNvPr id="26" name="그룹 25"/>
            <p:cNvGrpSpPr/>
            <p:nvPr/>
          </p:nvGrpSpPr>
          <p:grpSpPr>
            <a:xfrm>
              <a:off x="5409952" y="-1083722"/>
              <a:ext cx="1179647" cy="1581005"/>
              <a:chOff x="5409952" y="-1083722"/>
              <a:chExt cx="1179647" cy="1581005"/>
            </a:xfrm>
            <a:grpFill/>
          </p:grpSpPr>
          <p:sp>
            <p:nvSpPr>
              <p:cNvPr id="23" name="직사각형 22"/>
              <p:cNvSpPr/>
              <p:nvPr/>
            </p:nvSpPr>
            <p:spPr>
              <a:xfrm>
                <a:off x="5409952" y="-1083722"/>
                <a:ext cx="823580" cy="7979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5962326" y="-569975"/>
                <a:ext cx="627273" cy="10672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모서리가 둥근 직사각형 24"/>
              <p:cNvSpPr/>
              <p:nvPr/>
            </p:nvSpPr>
            <p:spPr>
              <a:xfrm>
                <a:off x="5865452" y="-1083722"/>
                <a:ext cx="724027" cy="775633"/>
              </a:xfrm>
              <a:prstGeom prst="roundRect">
                <a:avLst>
                  <a:gd name="adj" fmla="val 289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TextBox 27"/>
            <p:cNvSpPr txBox="1"/>
            <p:nvPr/>
          </p:nvSpPr>
          <p:spPr>
            <a:xfrm>
              <a:off x="5686139" y="-993494"/>
              <a:ext cx="782320" cy="646331"/>
            </a:xfrm>
            <a:prstGeom prst="rect">
              <a:avLst/>
            </a:prstGeom>
            <a:grpFill/>
          </p:spPr>
          <p:txBody>
            <a:bodyPr wrap="square" rtlCol="0">
              <a:spAutoFit/>
            </a:bodyPr>
            <a:lstStyle/>
            <a:p>
              <a:pPr algn="ctr"/>
              <a:r>
                <a:rPr lang="en-US" altLang="ko-KR" b="1" dirty="0">
                  <a:solidFill>
                    <a:srgbClr val="404040"/>
                  </a:solidFill>
                </a:rPr>
                <a:t>TDR GND</a:t>
              </a:r>
              <a:endParaRPr lang="ko-KR" altLang="en-US" b="1" dirty="0">
                <a:solidFill>
                  <a:srgbClr val="404040"/>
                </a:solidFill>
              </a:endParaRPr>
            </a:p>
          </p:txBody>
        </p:sp>
      </p:grpSp>
      <p:pic>
        <p:nvPicPr>
          <p:cNvPr id="30" name="그림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6395" y="6489432"/>
            <a:ext cx="1508891" cy="365792"/>
          </a:xfrm>
          <a:prstGeom prst="rect">
            <a:avLst/>
          </a:prstGeom>
        </p:spPr>
      </p:pic>
      <p:cxnSp>
        <p:nvCxnSpPr>
          <p:cNvPr id="10" name="직선 화살표 연결선 9"/>
          <p:cNvCxnSpPr>
            <a:stCxn id="27" idx="3"/>
          </p:cNvCxnSpPr>
          <p:nvPr/>
        </p:nvCxnSpPr>
        <p:spPr>
          <a:xfrm>
            <a:off x="4002076" y="1984211"/>
            <a:ext cx="413692" cy="107481"/>
          </a:xfrm>
          <a:prstGeom prst="straightConnector1">
            <a:avLst/>
          </a:prstGeom>
          <a:ln w="1905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80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0"/>
                                        </p:tgtEl>
                                      </p:cBhvr>
                                    </p:animEffect>
                                    <p:set>
                                      <p:cBhvr>
                                        <p:cTn id="36" dur="1" fill="hold">
                                          <p:stCondLst>
                                            <p:cond delay="499"/>
                                          </p:stCondLst>
                                        </p:cTn>
                                        <p:tgtEl>
                                          <p:spTgt spid="2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22"/>
                                        </p:tgtEl>
                                      </p:cBhvr>
                                    </p:animEffect>
                                    <p:set>
                                      <p:cBhvr>
                                        <p:cTn id="39" dur="1" fill="hold">
                                          <p:stCondLst>
                                            <p:cond delay="499"/>
                                          </p:stCondLst>
                                        </p:cTn>
                                        <p:tgtEl>
                                          <p:spTgt spid="22"/>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9"/>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3"/>
                                        </p:tgtEl>
                                        <p:attrNameLst>
                                          <p:attrName>style.visibility</p:attrName>
                                        </p:attrNameLst>
                                      </p:cBhvr>
                                      <p:to>
                                        <p:strVal val="hidden"/>
                                      </p:to>
                                    </p:set>
                                  </p:childTnLst>
                                </p:cTn>
                              </p:par>
                              <p:par>
                                <p:cTn id="44" presetID="1" presetClass="exit"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hidden"/>
                                      </p:to>
                                    </p:set>
                                  </p:childTnLst>
                                </p:cTn>
                              </p:par>
                              <p:par>
                                <p:cTn id="46" presetID="1"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childTnLst>
                                </p:cTn>
                              </p:par>
                              <p:par>
                                <p:cTn id="48" presetID="42" presetClass="path" presetSubtype="0" accel="50000" decel="50000" fill="hold" grpId="1" nodeType="withEffect">
                                  <p:stCondLst>
                                    <p:cond delay="0"/>
                                  </p:stCondLst>
                                  <p:childTnLst>
                                    <p:animMotion origin="layout" path="M 3.95833E-6 3.33333E-6 L 0.4957 -0.00278 " pathEditMode="relative" rAng="0" ptsTypes="AA">
                                      <p:cBhvr>
                                        <p:cTn id="49" dur="500" fill="hold"/>
                                        <p:tgtEl>
                                          <p:spTgt spid="7"/>
                                        </p:tgtEl>
                                        <p:attrNameLst>
                                          <p:attrName>ppt_x</p:attrName>
                                          <p:attrName>ppt_y</p:attrName>
                                        </p:attrNameLst>
                                      </p:cBhvr>
                                      <p:rCtr x="24779" y="-139"/>
                                    </p:animMotion>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27"/>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0"/>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childTnLst>
                                </p:cTn>
                              </p:par>
                              <p:par>
                                <p:cTn id="66" presetID="42" presetClass="path" presetSubtype="0" accel="50000" decel="50000" fill="hold" nodeType="withEffect">
                                  <p:stCondLst>
                                    <p:cond delay="0"/>
                                  </p:stCondLst>
                                  <p:childTnLst>
                                    <p:animMotion origin="layout" path="M 3.75E-6 4.07407E-6 L 0.49596 -0.00139 " pathEditMode="relative" rAng="0" ptsTypes="AA">
                                      <p:cBhvr>
                                        <p:cTn id="67" dur="500" fill="hold"/>
                                        <p:tgtEl>
                                          <p:spTgt spid="29"/>
                                        </p:tgtEl>
                                        <p:attrNameLst>
                                          <p:attrName>ppt_x</p:attrName>
                                          <p:attrName>ppt_y</p:attrName>
                                        </p:attrNameLst>
                                      </p:cBhvr>
                                      <p:rCtr x="24792"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6" grpId="0"/>
      <p:bldP spid="16" grpId="1"/>
      <p:bldP spid="19" grpId="0"/>
      <p:bldP spid="19" grpId="1"/>
      <p:bldP spid="22" grpId="0"/>
      <p:bldP spid="22" grpId="1"/>
      <p:bldP spid="27" grpId="0" animBg="1"/>
      <p:bldP spid="2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DAC38029-99DC-4C19-9FCA-F483470D82CE}"/>
              </a:ext>
            </a:extLst>
          </p:cNvPr>
          <p:cNvSpPr/>
          <p:nvPr/>
        </p:nvSpPr>
        <p:spPr>
          <a:xfrm>
            <a:off x="366712" y="1088136"/>
            <a:ext cx="11458574" cy="5767088"/>
          </a:xfrm>
          <a:prstGeom prst="rect">
            <a:avLst/>
          </a:prstGeom>
          <a:solidFill>
            <a:schemeClr val="bg1"/>
          </a:solidFill>
          <a:ln>
            <a:noFill/>
          </a:ln>
          <a:effectLst>
            <a:outerShdw dist="12700" dir="16200000" rotWithShape="0">
              <a:srgbClr val="C7004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prstClr val="white"/>
                </a:solidFill>
              </a:rPr>
              <a:t>주</a:t>
            </a:r>
          </a:p>
        </p:txBody>
      </p:sp>
      <p:sp>
        <p:nvSpPr>
          <p:cNvPr id="8" name="사각형: 둥근 모서리 7">
            <a:extLst>
              <a:ext uri="{FF2B5EF4-FFF2-40B4-BE49-F238E27FC236}">
                <a16:creationId xmlns:a16="http://schemas.microsoft.com/office/drawing/2014/main" id="{758C43F8-CFD9-44F3-B9D7-2668FDECBDAD}"/>
              </a:ext>
            </a:extLst>
          </p:cNvPr>
          <p:cNvSpPr/>
          <p:nvPr/>
        </p:nvSpPr>
        <p:spPr>
          <a:xfrm>
            <a:off x="5400674" y="946848"/>
            <a:ext cx="1390649" cy="282575"/>
          </a:xfrm>
          <a:prstGeom prst="roundRect">
            <a:avLst>
              <a:gd name="adj" fmla="val 50000"/>
            </a:avLst>
          </a:prstGeom>
          <a:solidFill>
            <a:srgbClr val="C7004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ko-KR" sz="900" dirty="0">
              <a:solidFill>
                <a:prstClr val="white"/>
              </a:solidFill>
            </a:endParaRPr>
          </a:p>
        </p:txBody>
      </p:sp>
      <p:sp>
        <p:nvSpPr>
          <p:cNvPr id="17" name="직사각형 16">
            <a:extLst>
              <a:ext uri="{FF2B5EF4-FFF2-40B4-BE49-F238E27FC236}">
                <a16:creationId xmlns:a16="http://schemas.microsoft.com/office/drawing/2014/main" id="{A24BCB38-9EA5-4B60-B435-9CAC36A4901D}"/>
              </a:ext>
            </a:extLst>
          </p:cNvPr>
          <p:cNvSpPr/>
          <p:nvPr/>
        </p:nvSpPr>
        <p:spPr>
          <a:xfrm>
            <a:off x="1084426" y="34649"/>
            <a:ext cx="10023146" cy="923330"/>
          </a:xfrm>
          <a:prstGeom prst="rect">
            <a:avLst/>
          </a:prstGeom>
        </p:spPr>
        <p:txBody>
          <a:bodyPr wrap="square">
            <a:spAutoFit/>
          </a:bodyPr>
          <a:lstStyle/>
          <a:p>
            <a:pPr algn="ctr" latinLnBrk="0">
              <a:lnSpc>
                <a:spcPct val="150000"/>
              </a:lnSpc>
              <a:defRPr/>
            </a:pPr>
            <a:r>
              <a:rPr lang="en-US" altLang="ko-KR" sz="3600" b="1" kern="0" dirty="0">
                <a:solidFill>
                  <a:srgbClr val="C7004C"/>
                </a:solidFill>
                <a:latin typeface="Arial Black" panose="020B0A04020102020204" pitchFamily="34" charset="0"/>
                <a:ea typeface="배달의민족 도현" panose="020B0600000101010101" pitchFamily="50" charset="-127"/>
              </a:rPr>
              <a:t>Step</a:t>
            </a:r>
            <a:r>
              <a:rPr lang="ko-KR" altLang="en-US" sz="3600" b="1" kern="0" dirty="0">
                <a:solidFill>
                  <a:srgbClr val="C7004C"/>
                </a:solidFill>
                <a:latin typeface="Arial Black" panose="020B0A04020102020204" pitchFamily="34" charset="0"/>
                <a:ea typeface="배달의민족 도현" panose="020B0600000101010101" pitchFamily="50" charset="-127"/>
              </a:rPr>
              <a:t> </a:t>
            </a:r>
            <a:r>
              <a:rPr lang="en-US" altLang="ko-KR" sz="3600" b="1" kern="0" dirty="0">
                <a:solidFill>
                  <a:srgbClr val="C7004C"/>
                </a:solidFill>
                <a:latin typeface="Arial Black" panose="020B0A04020102020204" pitchFamily="34" charset="0"/>
                <a:ea typeface="배달의민족 도현" panose="020B0600000101010101" pitchFamily="50" charset="-127"/>
              </a:rPr>
              <a:t>3-4.</a:t>
            </a:r>
            <a:r>
              <a:rPr lang="ko-KR" altLang="en-US" sz="3600" b="1" kern="0" dirty="0">
                <a:solidFill>
                  <a:prstClr val="black">
                    <a:lumMod val="75000"/>
                    <a:lumOff val="25000"/>
                  </a:prstClr>
                </a:solidFill>
                <a:latin typeface="Arial Black" panose="020B0A04020102020204" pitchFamily="34" charset="0"/>
                <a:ea typeface="배달의민족 도현" panose="020B0600000101010101" pitchFamily="50" charset="-127"/>
              </a:rPr>
              <a:t> </a:t>
            </a:r>
            <a:r>
              <a:rPr lang="en-US" altLang="ko-KR" sz="3600" b="1" kern="0" dirty="0">
                <a:solidFill>
                  <a:prstClr val="black">
                    <a:lumMod val="75000"/>
                    <a:lumOff val="25000"/>
                  </a:prstClr>
                </a:solidFill>
                <a:latin typeface="Arial Black" panose="020B0A04020102020204" pitchFamily="34" charset="0"/>
                <a:ea typeface="배달의민족 도현" panose="020B0600000101010101" pitchFamily="50" charset="-127"/>
              </a:rPr>
              <a:t>Order Board, Soldering</a:t>
            </a:r>
            <a:endParaRPr lang="en-US" altLang="ko-KR" sz="3600" b="1" kern="0" dirty="0">
              <a:solidFill>
                <a:srgbClr val="4D4D4D"/>
              </a:solidFill>
              <a:latin typeface="Arial Black" panose="020B0A04020102020204" pitchFamily="34" charset="0"/>
              <a:ea typeface="배달의민족 도현" panose="020B0600000101010101" pitchFamily="50" charset="-127"/>
            </a:endParaRPr>
          </a:p>
        </p:txBody>
      </p:sp>
      <p:sp>
        <p:nvSpPr>
          <p:cNvPr id="5" name="모서리가 둥근 직사각형 4"/>
          <p:cNvSpPr/>
          <p:nvPr/>
        </p:nvSpPr>
        <p:spPr>
          <a:xfrm>
            <a:off x="1241439" y="2651883"/>
            <a:ext cx="2016794" cy="2520536"/>
          </a:xfrm>
          <a:prstGeom prst="roundRect">
            <a:avLst/>
          </a:prstGeom>
          <a:solidFill>
            <a:schemeClr val="bg1"/>
          </a:solidFill>
          <a:ln w="25400">
            <a:solidFill>
              <a:srgbClr val="E4E4E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400" dirty="0">
                <a:solidFill>
                  <a:srgbClr val="404040"/>
                </a:solidFill>
              </a:rPr>
              <a:t>Routing plan Top</a:t>
            </a:r>
          </a:p>
          <a:p>
            <a:pPr>
              <a:lnSpc>
                <a:spcPct val="150000"/>
              </a:lnSpc>
            </a:pPr>
            <a:r>
              <a:rPr lang="en-US" altLang="ko-KR" sz="1400" dirty="0">
                <a:solidFill>
                  <a:srgbClr val="404040"/>
                </a:solidFill>
              </a:rPr>
              <a:t>Routing plan Bottom</a:t>
            </a:r>
          </a:p>
          <a:p>
            <a:pPr>
              <a:lnSpc>
                <a:spcPct val="150000"/>
              </a:lnSpc>
            </a:pPr>
            <a:r>
              <a:rPr lang="en-US" altLang="ko-KR" sz="1400" dirty="0">
                <a:solidFill>
                  <a:srgbClr val="404040"/>
                </a:solidFill>
              </a:rPr>
              <a:t>Solder Mask Top</a:t>
            </a:r>
          </a:p>
          <a:p>
            <a:pPr>
              <a:lnSpc>
                <a:spcPct val="150000"/>
              </a:lnSpc>
            </a:pPr>
            <a:r>
              <a:rPr lang="en-US" altLang="ko-KR" sz="1400" dirty="0">
                <a:solidFill>
                  <a:srgbClr val="404040"/>
                </a:solidFill>
              </a:rPr>
              <a:t>Solder Mask Bottom</a:t>
            </a:r>
          </a:p>
          <a:p>
            <a:pPr>
              <a:lnSpc>
                <a:spcPct val="150000"/>
              </a:lnSpc>
            </a:pPr>
            <a:r>
              <a:rPr lang="en-US" altLang="ko-KR" sz="1400" dirty="0">
                <a:solidFill>
                  <a:srgbClr val="404040"/>
                </a:solidFill>
              </a:rPr>
              <a:t>Silkscreen Top</a:t>
            </a:r>
          </a:p>
          <a:p>
            <a:pPr>
              <a:lnSpc>
                <a:spcPct val="150000"/>
              </a:lnSpc>
            </a:pPr>
            <a:r>
              <a:rPr lang="en-US" altLang="ko-KR" sz="1400" dirty="0">
                <a:solidFill>
                  <a:srgbClr val="404040"/>
                </a:solidFill>
              </a:rPr>
              <a:t>Drill</a:t>
            </a:r>
          </a:p>
          <a:p>
            <a:pPr>
              <a:lnSpc>
                <a:spcPct val="150000"/>
              </a:lnSpc>
            </a:pPr>
            <a:r>
              <a:rPr lang="en-US" altLang="ko-KR" sz="1400" dirty="0">
                <a:solidFill>
                  <a:srgbClr val="404040"/>
                </a:solidFill>
              </a:rPr>
              <a:t>NC Drill</a:t>
            </a:r>
            <a:endParaRPr lang="ko-KR" altLang="en-US" sz="1400" dirty="0"/>
          </a:p>
        </p:txBody>
      </p:sp>
      <p:sp>
        <p:nvSpPr>
          <p:cNvPr id="6" name="TextBox 5"/>
          <p:cNvSpPr txBox="1"/>
          <p:nvPr/>
        </p:nvSpPr>
        <p:spPr>
          <a:xfrm>
            <a:off x="1596835" y="2460813"/>
            <a:ext cx="1325754" cy="369332"/>
          </a:xfrm>
          <a:prstGeom prst="rect">
            <a:avLst/>
          </a:prstGeom>
          <a:solidFill>
            <a:schemeClr val="bg1"/>
          </a:solidFill>
        </p:spPr>
        <p:txBody>
          <a:bodyPr wrap="square" rtlCol="0">
            <a:spAutoFit/>
          </a:bodyPr>
          <a:lstStyle/>
          <a:p>
            <a:pPr algn="ctr"/>
            <a:r>
              <a:rPr lang="en-US" altLang="ko-KR" b="1" dirty="0">
                <a:solidFill>
                  <a:srgbClr val="404040"/>
                </a:solidFill>
              </a:rPr>
              <a:t>Gerber File</a:t>
            </a:r>
            <a:endParaRPr lang="ko-KR" altLang="en-US" b="1" dirty="0">
              <a:solidFill>
                <a:srgbClr val="404040"/>
              </a:solidFill>
            </a:endParaRPr>
          </a:p>
        </p:txBody>
      </p:sp>
      <p:sp>
        <p:nvSpPr>
          <p:cNvPr id="3" name="TextBox 2"/>
          <p:cNvSpPr txBox="1"/>
          <p:nvPr/>
        </p:nvSpPr>
        <p:spPr>
          <a:xfrm>
            <a:off x="2295892" y="1347944"/>
            <a:ext cx="2232511" cy="461665"/>
          </a:xfrm>
          <a:prstGeom prst="rect">
            <a:avLst/>
          </a:prstGeom>
          <a:noFill/>
          <a:effectLst/>
        </p:spPr>
        <p:txBody>
          <a:bodyPr wrap="square" rtlCol="0">
            <a:spAutoFit/>
          </a:bodyPr>
          <a:lstStyle/>
          <a:p>
            <a:pPr algn="ctr">
              <a:lnSpc>
                <a:spcPct val="150000"/>
              </a:lnSpc>
            </a:pPr>
            <a:r>
              <a:rPr lang="en-US" altLang="ko-KR" sz="1600" b="1" dirty="0">
                <a:solidFill>
                  <a:srgbClr val="C7004C"/>
                </a:solidFill>
              </a:rPr>
              <a:t>Copper Pour </a:t>
            </a:r>
            <a:r>
              <a:rPr lang="ko-KR" altLang="en-US" sz="1400" b="1" dirty="0">
                <a:solidFill>
                  <a:srgbClr val="C7004C"/>
                </a:solidFill>
              </a:rPr>
              <a:t>고려 수정</a:t>
            </a:r>
            <a:endParaRPr lang="en-US" altLang="ko-KR" sz="1400" b="1" dirty="0">
              <a:solidFill>
                <a:srgbClr val="C7004C"/>
              </a:solidFill>
            </a:endParaRPr>
          </a:p>
        </p:txBody>
      </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6395" y="6489432"/>
            <a:ext cx="1508891" cy="365792"/>
          </a:xfrm>
          <a:prstGeom prst="rect">
            <a:avLst/>
          </a:prstGeom>
        </p:spPr>
      </p:pic>
      <p:sp>
        <p:nvSpPr>
          <p:cNvPr id="11" name="TextBox 10"/>
          <p:cNvSpPr txBox="1"/>
          <p:nvPr/>
        </p:nvSpPr>
        <p:spPr>
          <a:xfrm>
            <a:off x="4606891" y="1935741"/>
            <a:ext cx="1380100"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ko-KR" b="1" dirty="0">
                <a:solidFill>
                  <a:srgbClr val="404040"/>
                </a:solidFill>
              </a:rPr>
              <a:t>Board state</a:t>
            </a:r>
            <a:endParaRPr lang="ko-KR" altLang="en-US" b="1" dirty="0">
              <a:solidFill>
                <a:srgbClr val="404040"/>
              </a:solidFill>
            </a:endParaRPr>
          </a:p>
        </p:txBody>
      </p:sp>
      <p:pic>
        <p:nvPicPr>
          <p:cNvPr id="4" name="그림 3"/>
          <p:cNvPicPr>
            <a:picLocks noChangeAspect="1"/>
          </p:cNvPicPr>
          <p:nvPr/>
        </p:nvPicPr>
        <p:blipFill rotWithShape="1">
          <a:blip r:embed="rId3" cstate="print">
            <a:extLst>
              <a:ext uri="{28A0092B-C50C-407E-A947-70E740481C1C}">
                <a14:useLocalDpi xmlns:a14="http://schemas.microsoft.com/office/drawing/2010/main" val="0"/>
              </a:ext>
            </a:extLst>
          </a:blip>
          <a:srcRect l="7519" t="6185" r="17407" b="5703"/>
          <a:stretch/>
        </p:blipFill>
        <p:spPr>
          <a:xfrm>
            <a:off x="4620661" y="2338417"/>
            <a:ext cx="2386543" cy="3734718"/>
          </a:xfrm>
          <a:prstGeom prst="rect">
            <a:avLst/>
          </a:prstGeom>
          <a:ln>
            <a:solidFill>
              <a:srgbClr val="404040"/>
            </a:solidFill>
          </a:ln>
        </p:spPr>
      </p:pic>
      <p:cxnSp>
        <p:nvCxnSpPr>
          <p:cNvPr id="12" name="직선 연결선 11"/>
          <p:cNvCxnSpPr/>
          <p:nvPr/>
        </p:nvCxnSpPr>
        <p:spPr>
          <a:xfrm flipV="1">
            <a:off x="4616072" y="1963176"/>
            <a:ext cx="0" cy="4118128"/>
          </a:xfrm>
          <a:prstGeom prst="line">
            <a:avLst/>
          </a:prstGeom>
          <a:ln w="12700">
            <a:solidFill>
              <a:srgbClr val="40404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flipV="1">
            <a:off x="7016385" y="2338417"/>
            <a:ext cx="0" cy="4118128"/>
          </a:xfrm>
          <a:prstGeom prst="line">
            <a:avLst/>
          </a:prstGeom>
          <a:ln w="12700">
            <a:solidFill>
              <a:srgbClr val="40404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flipH="1">
            <a:off x="4606891" y="6073135"/>
            <a:ext cx="2785431" cy="0"/>
          </a:xfrm>
          <a:prstGeom prst="line">
            <a:avLst/>
          </a:prstGeom>
          <a:ln w="12700">
            <a:solidFill>
              <a:srgbClr val="40404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flipH="1">
            <a:off x="4230954" y="2338417"/>
            <a:ext cx="2785431" cy="0"/>
          </a:xfrm>
          <a:prstGeom prst="line">
            <a:avLst/>
          </a:prstGeom>
          <a:ln w="12700">
            <a:solidFill>
              <a:srgbClr val="40404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모서리가 둥근 직사각형 13"/>
          <p:cNvSpPr/>
          <p:nvPr/>
        </p:nvSpPr>
        <p:spPr>
          <a:xfrm>
            <a:off x="6375602" y="3867012"/>
            <a:ext cx="195973" cy="462709"/>
          </a:xfrm>
          <a:prstGeom prst="roundRect">
            <a:avLst/>
          </a:prstGeom>
          <a:noFill/>
          <a:ln w="38100">
            <a:solidFill>
              <a:srgbClr val="C70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연결선 19"/>
          <p:cNvCxnSpPr/>
          <p:nvPr/>
        </p:nvCxnSpPr>
        <p:spPr>
          <a:xfrm flipV="1">
            <a:off x="6571575" y="3789795"/>
            <a:ext cx="583894" cy="202427"/>
          </a:xfrm>
          <a:prstGeom prst="line">
            <a:avLst/>
          </a:prstGeom>
          <a:ln w="19050">
            <a:solidFill>
              <a:srgbClr val="C7004C"/>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115935" y="3619420"/>
            <a:ext cx="1115597" cy="276999"/>
          </a:xfrm>
          <a:prstGeom prst="rect">
            <a:avLst/>
          </a:prstGeom>
          <a:noFill/>
        </p:spPr>
        <p:txBody>
          <a:bodyPr wrap="square" rtlCol="0">
            <a:spAutoFit/>
          </a:bodyPr>
          <a:lstStyle/>
          <a:p>
            <a:r>
              <a:rPr lang="en-US" altLang="ko-KR" sz="1200" b="1" dirty="0">
                <a:solidFill>
                  <a:srgbClr val="404040"/>
                </a:solidFill>
              </a:rPr>
              <a:t>TDR test pin</a:t>
            </a:r>
            <a:endParaRPr lang="ko-KR" altLang="en-US" sz="1200" b="1" dirty="0">
              <a:solidFill>
                <a:srgbClr val="404040"/>
              </a:solidFill>
            </a:endParaRPr>
          </a:p>
        </p:txBody>
      </p:sp>
      <p:sp>
        <p:nvSpPr>
          <p:cNvPr id="23" name="모서리가 둥근 직사각형 22"/>
          <p:cNvSpPr/>
          <p:nvPr/>
        </p:nvSpPr>
        <p:spPr>
          <a:xfrm>
            <a:off x="5161416" y="4123526"/>
            <a:ext cx="705080" cy="547619"/>
          </a:xfrm>
          <a:prstGeom prst="roundRect">
            <a:avLst>
              <a:gd name="adj" fmla="val 8930"/>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flipH="1">
            <a:off x="4585435" y="4671145"/>
            <a:ext cx="691660" cy="2822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769073" y="4891262"/>
            <a:ext cx="928156" cy="276999"/>
          </a:xfrm>
          <a:prstGeom prst="rect">
            <a:avLst/>
          </a:prstGeom>
          <a:noFill/>
        </p:spPr>
        <p:txBody>
          <a:bodyPr wrap="square" rtlCol="0">
            <a:spAutoFit/>
          </a:bodyPr>
          <a:lstStyle/>
          <a:p>
            <a:r>
              <a:rPr lang="en-US" altLang="ko-KR" sz="1200" b="1" dirty="0">
                <a:solidFill>
                  <a:srgbClr val="404040"/>
                </a:solidFill>
              </a:rPr>
              <a:t>OS test pin</a:t>
            </a:r>
            <a:endParaRPr lang="ko-KR" altLang="en-US" sz="1200" b="1" dirty="0">
              <a:solidFill>
                <a:srgbClr val="404040"/>
              </a:solidFill>
            </a:endParaRPr>
          </a:p>
        </p:txBody>
      </p:sp>
      <p:sp>
        <p:nvSpPr>
          <p:cNvPr id="29" name="모서리가 둥근 직사각형 28"/>
          <p:cNvSpPr/>
          <p:nvPr/>
        </p:nvSpPr>
        <p:spPr>
          <a:xfrm>
            <a:off x="5078790" y="3867012"/>
            <a:ext cx="1157729" cy="206650"/>
          </a:xfrm>
          <a:prstGeom prst="roundRect">
            <a:avLst/>
          </a:prstGeom>
          <a:solidFill>
            <a:schemeClr val="accent1">
              <a:lumMod val="60000"/>
              <a:lumOff val="40000"/>
              <a:alpha val="50000"/>
            </a:schemeClr>
          </a:solid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직선 연결선 29"/>
          <p:cNvCxnSpPr/>
          <p:nvPr/>
        </p:nvCxnSpPr>
        <p:spPr>
          <a:xfrm>
            <a:off x="4528403" y="3643979"/>
            <a:ext cx="550387" cy="223032"/>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049311" y="3366980"/>
            <a:ext cx="703646" cy="276999"/>
          </a:xfrm>
          <a:prstGeom prst="rect">
            <a:avLst/>
          </a:prstGeom>
          <a:noFill/>
        </p:spPr>
        <p:txBody>
          <a:bodyPr wrap="square" rtlCol="0">
            <a:spAutoFit/>
          </a:bodyPr>
          <a:lstStyle/>
          <a:p>
            <a:r>
              <a:rPr lang="en-US" altLang="ko-KR" sz="1200" b="1" dirty="0">
                <a:solidFill>
                  <a:srgbClr val="404040"/>
                </a:solidFill>
              </a:rPr>
              <a:t>Switch</a:t>
            </a:r>
            <a:endParaRPr lang="ko-KR" altLang="en-US" sz="1200" b="1" dirty="0">
              <a:solidFill>
                <a:srgbClr val="404040"/>
              </a:solidFill>
            </a:endParaRPr>
          </a:p>
        </p:txBody>
      </p:sp>
      <p:sp>
        <p:nvSpPr>
          <p:cNvPr id="34" name="모서리가 둥근 직사각형 33"/>
          <p:cNvSpPr/>
          <p:nvPr/>
        </p:nvSpPr>
        <p:spPr>
          <a:xfrm>
            <a:off x="5309528" y="4863941"/>
            <a:ext cx="1146370" cy="994374"/>
          </a:xfrm>
          <a:prstGeom prst="roundRect">
            <a:avLst>
              <a:gd name="adj" fmla="val 8930"/>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5" name="직선 연결선 34"/>
          <p:cNvCxnSpPr/>
          <p:nvPr/>
        </p:nvCxnSpPr>
        <p:spPr>
          <a:xfrm flipH="1">
            <a:off x="6455899" y="5043721"/>
            <a:ext cx="699570" cy="27839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140325" y="4874743"/>
            <a:ext cx="1163529" cy="276999"/>
          </a:xfrm>
          <a:prstGeom prst="rect">
            <a:avLst/>
          </a:prstGeom>
          <a:noFill/>
        </p:spPr>
        <p:txBody>
          <a:bodyPr wrap="square" rtlCol="0">
            <a:spAutoFit/>
          </a:bodyPr>
          <a:lstStyle/>
          <a:p>
            <a:r>
              <a:rPr lang="en-US" altLang="ko-KR" sz="1200" b="1" dirty="0">
                <a:solidFill>
                  <a:srgbClr val="404040"/>
                </a:solidFill>
              </a:rPr>
              <a:t>Socket space</a:t>
            </a:r>
            <a:endParaRPr lang="ko-KR" altLang="en-US" sz="1200" b="1" dirty="0">
              <a:solidFill>
                <a:srgbClr val="404040"/>
              </a:solidFill>
            </a:endParaRPr>
          </a:p>
        </p:txBody>
      </p:sp>
      <p:sp>
        <p:nvSpPr>
          <p:cNvPr id="40" name="TextBox 39"/>
          <p:cNvSpPr txBox="1"/>
          <p:nvPr/>
        </p:nvSpPr>
        <p:spPr>
          <a:xfrm>
            <a:off x="8165840" y="1974196"/>
            <a:ext cx="2053469"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ko-KR" b="1" dirty="0">
                <a:solidFill>
                  <a:srgbClr val="404040"/>
                </a:solidFill>
              </a:rPr>
              <a:t>Soldered Board</a:t>
            </a:r>
            <a:endParaRPr lang="ko-KR" altLang="en-US" b="1" dirty="0">
              <a:solidFill>
                <a:srgbClr val="404040"/>
              </a:solidFill>
            </a:endParaRPr>
          </a:p>
        </p:txBody>
      </p:sp>
      <p:pic>
        <p:nvPicPr>
          <p:cNvPr id="41" name="그림 40"/>
          <p:cNvPicPr>
            <a:picLocks noChangeAspect="1"/>
          </p:cNvPicPr>
          <p:nvPr/>
        </p:nvPicPr>
        <p:blipFill rotWithShape="1">
          <a:blip r:embed="rId4" cstate="print">
            <a:extLst>
              <a:ext uri="{28A0092B-C50C-407E-A947-70E740481C1C}">
                <a14:useLocalDpi xmlns:a14="http://schemas.microsoft.com/office/drawing/2010/main" val="0"/>
              </a:ext>
            </a:extLst>
          </a:blip>
          <a:srcRect l="7626" t="13896" r="17622" b="15984"/>
          <a:stretch/>
        </p:blipFill>
        <p:spPr>
          <a:xfrm>
            <a:off x="8457276" y="3654999"/>
            <a:ext cx="1909540" cy="2388293"/>
          </a:xfrm>
          <a:prstGeom prst="rect">
            <a:avLst/>
          </a:prstGeom>
        </p:spPr>
      </p:pic>
      <p:pic>
        <p:nvPicPr>
          <p:cNvPr id="42" name="그림 41"/>
          <p:cNvPicPr>
            <a:picLocks noChangeAspect="1"/>
          </p:cNvPicPr>
          <p:nvPr/>
        </p:nvPicPr>
        <p:blipFill rotWithShape="1">
          <a:blip r:embed="rId5" cstate="print">
            <a:extLst>
              <a:ext uri="{28A0092B-C50C-407E-A947-70E740481C1C}">
                <a14:useLocalDpi xmlns:a14="http://schemas.microsoft.com/office/drawing/2010/main" val="0"/>
              </a:ext>
            </a:extLst>
          </a:blip>
          <a:srcRect l="10303" t="26666" r="17729" b="40402"/>
          <a:stretch/>
        </p:blipFill>
        <p:spPr>
          <a:xfrm>
            <a:off x="8457276" y="2486841"/>
            <a:ext cx="1909540" cy="1165047"/>
          </a:xfrm>
          <a:prstGeom prst="rect">
            <a:avLst/>
          </a:prstGeom>
        </p:spPr>
      </p:pic>
      <p:sp>
        <p:nvSpPr>
          <p:cNvPr id="43" name="모서리가 둥근 직사각형 42"/>
          <p:cNvSpPr/>
          <p:nvPr/>
        </p:nvSpPr>
        <p:spPr>
          <a:xfrm>
            <a:off x="9930918" y="4058322"/>
            <a:ext cx="184329" cy="370043"/>
          </a:xfrm>
          <a:prstGeom prst="roundRect">
            <a:avLst/>
          </a:prstGeom>
          <a:noFill/>
          <a:ln w="38100">
            <a:solidFill>
              <a:srgbClr val="C70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모서리가 둥근 직사각형 43"/>
          <p:cNvSpPr/>
          <p:nvPr/>
        </p:nvSpPr>
        <p:spPr>
          <a:xfrm>
            <a:off x="8670496" y="4003242"/>
            <a:ext cx="1183936" cy="276807"/>
          </a:xfrm>
          <a:prstGeom prst="roundRect">
            <a:avLst/>
          </a:prstGeom>
          <a:noFill/>
          <a:ln w="38100">
            <a:solidFill>
              <a:srgbClr val="C70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5" name="직선 연결선 44"/>
          <p:cNvCxnSpPr/>
          <p:nvPr/>
        </p:nvCxnSpPr>
        <p:spPr>
          <a:xfrm flipV="1">
            <a:off x="8342465" y="1974197"/>
            <a:ext cx="0" cy="4118127"/>
          </a:xfrm>
          <a:prstGeom prst="line">
            <a:avLst/>
          </a:prstGeom>
          <a:ln w="12700">
            <a:solidFill>
              <a:srgbClr val="40404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flipH="1">
            <a:off x="8001319" y="2355678"/>
            <a:ext cx="2482091" cy="0"/>
          </a:xfrm>
          <a:prstGeom prst="line">
            <a:avLst/>
          </a:prstGeom>
          <a:ln w="12700">
            <a:solidFill>
              <a:srgbClr val="40404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직선 연결선 46"/>
          <p:cNvCxnSpPr/>
          <p:nvPr/>
        </p:nvCxnSpPr>
        <p:spPr>
          <a:xfrm flipH="1">
            <a:off x="8342465" y="6095901"/>
            <a:ext cx="2473663" cy="0"/>
          </a:xfrm>
          <a:prstGeom prst="line">
            <a:avLst/>
          </a:prstGeom>
          <a:ln w="12700">
            <a:solidFill>
              <a:srgbClr val="40404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flipV="1">
            <a:off x="10483410" y="2355679"/>
            <a:ext cx="0" cy="4018303"/>
          </a:xfrm>
          <a:prstGeom prst="line">
            <a:avLst/>
          </a:prstGeom>
          <a:ln w="12700">
            <a:solidFill>
              <a:srgbClr val="40404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타원 55"/>
          <p:cNvSpPr/>
          <p:nvPr/>
        </p:nvSpPr>
        <p:spPr>
          <a:xfrm>
            <a:off x="10246682" y="4147061"/>
            <a:ext cx="1112704" cy="684624"/>
          </a:xfrm>
          <a:prstGeom prst="ellipse">
            <a:avLst/>
          </a:prstGeom>
          <a:solidFill>
            <a:srgbClr val="E4E4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TextBox 56"/>
          <p:cNvSpPr txBox="1"/>
          <p:nvPr/>
        </p:nvSpPr>
        <p:spPr>
          <a:xfrm>
            <a:off x="10131768" y="4221617"/>
            <a:ext cx="1342531" cy="523220"/>
          </a:xfrm>
          <a:prstGeom prst="rect">
            <a:avLst/>
          </a:prstGeom>
          <a:noFill/>
          <a:effectLst/>
        </p:spPr>
        <p:txBody>
          <a:bodyPr wrap="square" rtlCol="0">
            <a:spAutoFit/>
          </a:bodyPr>
          <a:lstStyle/>
          <a:p>
            <a:pPr algn="ctr"/>
            <a:r>
              <a:rPr lang="en-US" altLang="ko-KR" sz="1400" b="1" dirty="0">
                <a:solidFill>
                  <a:srgbClr val="404040"/>
                </a:solidFill>
              </a:rPr>
              <a:t>Pin Test</a:t>
            </a:r>
          </a:p>
          <a:p>
            <a:pPr algn="ctr"/>
            <a:r>
              <a:rPr lang="en-US" altLang="ko-KR" sz="1400" b="1" dirty="0">
                <a:solidFill>
                  <a:srgbClr val="404040"/>
                </a:solidFill>
              </a:rPr>
              <a:t>pass</a:t>
            </a:r>
            <a:endParaRPr lang="ko-KR" altLang="en-US" sz="1400" b="1" dirty="0">
              <a:solidFill>
                <a:srgbClr val="404040"/>
              </a:solidFill>
            </a:endParaRPr>
          </a:p>
        </p:txBody>
      </p:sp>
      <p:cxnSp>
        <p:nvCxnSpPr>
          <p:cNvPr id="59" name="직선 화살표 연결선 58"/>
          <p:cNvCxnSpPr/>
          <p:nvPr/>
        </p:nvCxnSpPr>
        <p:spPr>
          <a:xfrm flipH="1">
            <a:off x="9629933" y="4643767"/>
            <a:ext cx="909351" cy="652326"/>
          </a:xfrm>
          <a:prstGeom prst="straightConnector1">
            <a:avLst/>
          </a:prstGeom>
          <a:ln w="19050">
            <a:solidFill>
              <a:srgbClr val="E4E4E4"/>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2" name="직선 화살표 연결선 61"/>
          <p:cNvCxnSpPr/>
          <p:nvPr/>
        </p:nvCxnSpPr>
        <p:spPr>
          <a:xfrm flipH="1">
            <a:off x="9369662" y="4489373"/>
            <a:ext cx="919910" cy="236863"/>
          </a:xfrm>
          <a:prstGeom prst="straightConnector1">
            <a:avLst/>
          </a:prstGeom>
          <a:ln w="19050">
            <a:solidFill>
              <a:srgbClr val="E4E4E4"/>
            </a:solidFill>
            <a:tailEnd type="stealth" w="lg" len="lg"/>
          </a:ln>
        </p:spPr>
        <p:style>
          <a:lnRef idx="1">
            <a:schemeClr val="accent1"/>
          </a:lnRef>
          <a:fillRef idx="0">
            <a:schemeClr val="accent1"/>
          </a:fillRef>
          <a:effectRef idx="0">
            <a:schemeClr val="accent1"/>
          </a:effectRef>
          <a:fontRef idx="minor">
            <a:schemeClr val="tx1"/>
          </a:fontRef>
        </p:style>
      </p:cxnSp>
      <p:sp>
        <p:nvSpPr>
          <p:cNvPr id="66" name="원호 65">
            <a:extLst>
              <a:ext uri="{FF2B5EF4-FFF2-40B4-BE49-F238E27FC236}">
                <a16:creationId xmlns:a16="http://schemas.microsoft.com/office/drawing/2014/main" id="{139C0694-B47C-4737-845F-6282BF37AD9E}"/>
              </a:ext>
            </a:extLst>
          </p:cNvPr>
          <p:cNvSpPr/>
          <p:nvPr/>
        </p:nvSpPr>
        <p:spPr>
          <a:xfrm>
            <a:off x="2364945" y="1881578"/>
            <a:ext cx="2541565" cy="2660042"/>
          </a:xfrm>
          <a:prstGeom prst="arc">
            <a:avLst>
              <a:gd name="adj1" fmla="val 13057849"/>
              <a:gd name="adj2" fmla="val 18572751"/>
            </a:avLst>
          </a:prstGeom>
          <a:ln w="38100">
            <a:solidFill>
              <a:srgbClr val="C7004C"/>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solidFill>
                <a:prstClr val="black"/>
              </a:solidFill>
            </a:endParaRPr>
          </a:p>
        </p:txBody>
      </p:sp>
      <p:sp>
        <p:nvSpPr>
          <p:cNvPr id="67" name="원호 66">
            <a:extLst>
              <a:ext uri="{FF2B5EF4-FFF2-40B4-BE49-F238E27FC236}">
                <a16:creationId xmlns:a16="http://schemas.microsoft.com/office/drawing/2014/main" id="{139C0694-B47C-4737-845F-6282BF37AD9E}"/>
              </a:ext>
            </a:extLst>
          </p:cNvPr>
          <p:cNvSpPr/>
          <p:nvPr/>
        </p:nvSpPr>
        <p:spPr>
          <a:xfrm>
            <a:off x="6348960" y="1878028"/>
            <a:ext cx="2263567" cy="2660042"/>
          </a:xfrm>
          <a:prstGeom prst="arc">
            <a:avLst>
              <a:gd name="adj1" fmla="val 14179583"/>
              <a:gd name="adj2" fmla="val 18297498"/>
            </a:avLst>
          </a:prstGeom>
          <a:ln w="38100">
            <a:solidFill>
              <a:srgbClr val="C7004C"/>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solidFill>
                <a:prstClr val="black"/>
              </a:solidFill>
            </a:endParaRPr>
          </a:p>
        </p:txBody>
      </p:sp>
    </p:spTree>
    <p:extLst>
      <p:ext uri="{BB962C8B-B14F-4D97-AF65-F5344CB8AC3E}">
        <p14:creationId xmlns:p14="http://schemas.microsoft.com/office/powerpoint/2010/main" val="381596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par>
                                <p:cTn id="17" presetID="22" presetClass="entr" presetSubtype="8"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par>
                                <p:cTn id="26" presetID="22" presetClass="entr" presetSubtype="8"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500"/>
                                        <p:tgtEl>
                                          <p:spTgt spid="34"/>
                                        </p:tgtEl>
                                      </p:cBhvr>
                                    </p:animEffect>
                                  </p:childTnLst>
                                </p:cTn>
                              </p:par>
                              <p:par>
                                <p:cTn id="35" presetID="22" presetClass="entr" presetSubtype="8"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left)">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p:bldP spid="23" grpId="0" animBg="1"/>
      <p:bldP spid="25" grpId="0"/>
      <p:bldP spid="29" grpId="0" animBg="1"/>
      <p:bldP spid="31" grpId="0"/>
      <p:bldP spid="34" grpId="0" animBg="1"/>
      <p:bldP spid="36" grpId="0"/>
    </p:bldLst>
  </p:timing>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2535</TotalTime>
  <Words>825</Words>
  <Application>Microsoft Office PowerPoint</Application>
  <PresentationFormat>와이드스크린</PresentationFormat>
  <Paragraphs>436</Paragraphs>
  <Slides>17</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17</vt:i4>
      </vt:variant>
    </vt:vector>
  </HeadingPairs>
  <TitlesOfParts>
    <vt:vector size="23" baseType="lpstr">
      <vt:lpstr>Calibri</vt:lpstr>
      <vt:lpstr>Arial</vt:lpstr>
      <vt:lpstr>맑은 고딕</vt:lpstr>
      <vt:lpstr>Arial Black</vt:lpstr>
      <vt:lpstr>Calibri Light</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조현석</dc:creator>
  <cp:lastModifiedBy>경서원</cp:lastModifiedBy>
  <cp:revision>127</cp:revision>
  <dcterms:created xsi:type="dcterms:W3CDTF">2020-11-26T01:52:25Z</dcterms:created>
  <dcterms:modified xsi:type="dcterms:W3CDTF">2021-06-01T01:09:42Z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456ec4f-41b4-4f73-af44-e5c120342660_Enabled">
    <vt:lpwstr>true</vt:lpwstr>
  </property>
  <property fmtid="{D5CDD505-2E9C-101B-9397-08002B2CF9AE}" pid="3" name="MSIP_Label_d456ec4f-41b4-4f73-af44-e5c120342660_SetDate">
    <vt:lpwstr>2021-06-01T00:56:42Z</vt:lpwstr>
  </property>
  <property fmtid="{D5CDD505-2E9C-101B-9397-08002B2CF9AE}" pid="4" name="MSIP_Label_d456ec4f-41b4-4f73-af44-e5c120342660_Method">
    <vt:lpwstr>Privileged</vt:lpwstr>
  </property>
  <property fmtid="{D5CDD505-2E9C-101B-9397-08002B2CF9AE}" pid="5" name="MSIP_Label_d456ec4f-41b4-4f73-af44-e5c120342660_Name">
    <vt:lpwstr>Public</vt:lpwstr>
  </property>
  <property fmtid="{D5CDD505-2E9C-101B-9397-08002B2CF9AE}" pid="6" name="MSIP_Label_d456ec4f-41b4-4f73-af44-e5c120342660_SiteId">
    <vt:lpwstr>e6c7989d-a5fe-4b7b-a335-3288406db2fd</vt:lpwstr>
  </property>
  <property fmtid="{D5CDD505-2E9C-101B-9397-08002B2CF9AE}" pid="7" name="MSIP_Label_d456ec4f-41b4-4f73-af44-e5c120342660_ActionId">
    <vt:lpwstr>6b1aa251-a647-475f-945c-765acccedde8</vt:lpwstr>
  </property>
  <property fmtid="{D5CDD505-2E9C-101B-9397-08002B2CF9AE}" pid="8" name="MSIP_Label_d456ec4f-41b4-4f73-af44-e5c120342660_ContentBits">
    <vt:lpwstr>0</vt:lpwstr>
  </property>
</Properties>
</file>